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4"/>
  </p:notesMasterIdLst>
  <p:handoutMasterIdLst>
    <p:handoutMasterId r:id="rId25"/>
  </p:handoutMasterIdLst>
  <p:sldIdLst>
    <p:sldId id="256" r:id="rId2"/>
    <p:sldId id="257" r:id="rId3"/>
    <p:sldId id="291" r:id="rId4"/>
    <p:sldId id="295" r:id="rId5"/>
    <p:sldId id="296" r:id="rId6"/>
    <p:sldId id="259" r:id="rId7"/>
    <p:sldId id="292" r:id="rId8"/>
    <p:sldId id="293" r:id="rId9"/>
    <p:sldId id="297" r:id="rId10"/>
    <p:sldId id="298" r:id="rId11"/>
    <p:sldId id="299" r:id="rId12"/>
    <p:sldId id="307" r:id="rId13"/>
    <p:sldId id="300" r:id="rId14"/>
    <p:sldId id="302" r:id="rId15"/>
    <p:sldId id="303" r:id="rId16"/>
    <p:sldId id="304" r:id="rId17"/>
    <p:sldId id="305" r:id="rId18"/>
    <p:sldId id="306" r:id="rId19"/>
    <p:sldId id="301" r:id="rId20"/>
    <p:sldId id="314" r:id="rId21"/>
    <p:sldId id="312" r:id="rId22"/>
    <p:sldId id="309"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5rmX0kAl15xzNMywRinrQ==" hashData="Nx+F/OTbZ6mLAhh6HDmZeJvC91HVIVpoZHAujXjalGY9KxbMhJMjazdiHOyMR9o49CZ/o7uIucPNXggr4TA+r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89" autoAdjust="0"/>
  </p:normalViewPr>
  <p:slideViewPr>
    <p:cSldViewPr>
      <p:cViewPr varScale="1">
        <p:scale>
          <a:sx n="62" d="100"/>
          <a:sy n="62" d="100"/>
        </p:scale>
        <p:origin x="1404" y="44"/>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EC91DA-1D37-4D84-B11F-E6293A436230}" type="datetimeFigureOut">
              <a:rPr lang="it-IT" smtClean="0"/>
              <a:t>02/11/2019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0F3CFB-2831-4234-9326-5C72756B5B74}" type="slidenum">
              <a:rPr lang="it-IT" smtClean="0"/>
              <a:t>‹N›</a:t>
            </a:fld>
            <a:endParaRPr lang="it-IT"/>
          </a:p>
        </p:txBody>
      </p:sp>
    </p:spTree>
    <p:extLst>
      <p:ext uri="{BB962C8B-B14F-4D97-AF65-F5344CB8AC3E}">
        <p14:creationId xmlns:p14="http://schemas.microsoft.com/office/powerpoint/2010/main" val="2138217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CDE14-FC13-40CD-9CC4-A97D76098B27}" type="datetimeFigureOut">
              <a:rPr lang="it-IT" smtClean="0"/>
              <a:t>02/11/2019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5AF9A-1E12-43F0-AF2F-23163BEAA22D}" type="slidenum">
              <a:rPr lang="it-IT" smtClean="0"/>
              <a:t>‹N›</a:t>
            </a:fld>
            <a:endParaRPr lang="it-IT"/>
          </a:p>
        </p:txBody>
      </p:sp>
    </p:spTree>
    <p:extLst>
      <p:ext uri="{BB962C8B-B14F-4D97-AF65-F5344CB8AC3E}">
        <p14:creationId xmlns:p14="http://schemas.microsoft.com/office/powerpoint/2010/main" val="21520139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D5AF9A-1E12-43F0-AF2F-23163BEAA22D}" type="slidenum">
              <a:rPr lang="it-IT" smtClean="0"/>
              <a:t>2</a:t>
            </a:fld>
            <a:endParaRPr lang="it-IT"/>
          </a:p>
        </p:txBody>
      </p:sp>
    </p:spTree>
    <p:extLst>
      <p:ext uri="{BB962C8B-B14F-4D97-AF65-F5344CB8AC3E}">
        <p14:creationId xmlns:p14="http://schemas.microsoft.com/office/powerpoint/2010/main" val="424834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D5AF9A-1E12-43F0-AF2F-23163BEAA22D}" type="slidenum">
              <a:rPr lang="it-IT" smtClean="0"/>
              <a:t>3</a:t>
            </a:fld>
            <a:endParaRPr lang="it-IT"/>
          </a:p>
        </p:txBody>
      </p:sp>
    </p:spTree>
    <p:extLst>
      <p:ext uri="{BB962C8B-B14F-4D97-AF65-F5344CB8AC3E}">
        <p14:creationId xmlns:p14="http://schemas.microsoft.com/office/powerpoint/2010/main" val="37204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D5AF9A-1E12-43F0-AF2F-23163BEAA22D}" type="slidenum">
              <a:rPr lang="it-IT" smtClean="0"/>
              <a:t>4</a:t>
            </a:fld>
            <a:endParaRPr lang="it-IT"/>
          </a:p>
        </p:txBody>
      </p:sp>
    </p:spTree>
    <p:extLst>
      <p:ext uri="{BB962C8B-B14F-4D97-AF65-F5344CB8AC3E}">
        <p14:creationId xmlns:p14="http://schemas.microsoft.com/office/powerpoint/2010/main" val="355217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D5AF9A-1E12-43F0-AF2F-23163BEAA22D}" type="slidenum">
              <a:rPr lang="it-IT" smtClean="0"/>
              <a:t>5</a:t>
            </a:fld>
            <a:endParaRPr lang="it-IT"/>
          </a:p>
        </p:txBody>
      </p:sp>
    </p:spTree>
    <p:extLst>
      <p:ext uri="{BB962C8B-B14F-4D97-AF65-F5344CB8AC3E}">
        <p14:creationId xmlns:p14="http://schemas.microsoft.com/office/powerpoint/2010/main" val="398479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19" name="Segnaposto data 18"/>
          <p:cNvSpPr>
            <a:spLocks noGrp="1"/>
          </p:cNvSpPr>
          <p:nvPr>
            <p:ph type="dt" sz="half" idx="10"/>
          </p:nvPr>
        </p:nvSpPr>
        <p:spPr/>
        <p:txBody>
          <a:bodyPr/>
          <a:lstStyle/>
          <a:p>
            <a:fld id="{7D317FFD-B0C2-4050-BB1F-E7F60142B1B5}" type="datetime1">
              <a:rPr lang="it-IT" smtClean="0"/>
              <a:t>02/11/2019</a:t>
            </a:fld>
            <a:endParaRPr lang="it-IT"/>
          </a:p>
        </p:txBody>
      </p:sp>
      <p:sp>
        <p:nvSpPr>
          <p:cNvPr id="8" name="Segnaposto piè di pagina 7"/>
          <p:cNvSpPr>
            <a:spLocks noGrp="1"/>
          </p:cNvSpPr>
          <p:nvPr>
            <p:ph type="ftr" sz="quarter" idx="11"/>
          </p:nvPr>
        </p:nvSpPr>
        <p:spPr/>
        <p:txBody>
          <a:bodyPr/>
          <a:lstStyle/>
          <a:p>
            <a:endParaRPr lang="it-IT"/>
          </a:p>
        </p:txBody>
      </p:sp>
      <p:sp>
        <p:nvSpPr>
          <p:cNvPr id="11" name="Segnaposto numero diapositiva 10"/>
          <p:cNvSpPr>
            <a:spLocks noGrp="1"/>
          </p:cNvSpPr>
          <p:nvPr>
            <p:ph type="sldNum" sz="quarter" idx="12"/>
          </p:nvPr>
        </p:nvSpPr>
        <p:spPr/>
        <p:txBody>
          <a:bodyPr/>
          <a:lstStyle/>
          <a:p>
            <a:fld id="{624EDC28-8DAF-4596-A783-9EB28260563D}"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E87E57CC-1F5D-4650-A656-39246AAB7072}" type="datetime1">
              <a:rPr lang="it-IT" smtClean="0"/>
              <a:t>02/11/2019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24EDC28-8DAF-4596-A783-9EB28260563D}"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0D9DB064-A03B-4837-A0F2-904845051495}" type="datetime1">
              <a:rPr lang="it-IT" smtClean="0"/>
              <a:t>02/11/2019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24EDC28-8DAF-4596-A783-9EB28260563D}"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3ACC35C7-320F-4EA3-AB5A-97D5E2041D74}" type="datetime1">
              <a:rPr lang="it-IT" smtClean="0"/>
              <a:t>02/11/2019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24EDC28-8DAF-4596-A783-9EB28260563D}"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71786160-68F8-4735-9D94-D521594FB945}" type="datetime1">
              <a:rPr lang="it-IT" smtClean="0"/>
              <a:t>02/11/2019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24EDC28-8DAF-4596-A783-9EB28260563D}"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A700F028-F235-44BF-8E15-B9E4266896B4}" type="datetime1">
              <a:rPr lang="it-IT" smtClean="0"/>
              <a:t>02/11/2019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24EDC28-8DAF-4596-A783-9EB28260563D}"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95A48115-055F-4407-8EE0-B4E1865159A7}" type="datetime1">
              <a:rPr lang="it-IT" smtClean="0"/>
              <a:t>02/11/2019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24EDC28-8DAF-4596-A783-9EB28260563D}"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5F789D0F-43B4-4343-97BE-636C58721047}" type="datetime1">
              <a:rPr lang="it-IT" smtClean="0"/>
              <a:t>02/11/2019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24EDC28-8DAF-4596-A783-9EB28260563D}"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fld id="{AD781B9C-F7CE-40DC-B05A-2C8CC879CA4B}" type="datetime1">
              <a:rPr lang="it-IT" smtClean="0"/>
              <a:t>02/11/2019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24EDC28-8DAF-4596-A783-9EB28260563D}"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8E76F667-A18A-4261-80C0-B2B72E9AEF99}" type="datetime1">
              <a:rPr lang="it-IT" smtClean="0"/>
              <a:t>02/11/2019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24EDC28-8DAF-4596-A783-9EB28260563D}"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con singolo angolo arrotondat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1C085F27-EC0C-465A-BF87-F8AF140B14DC}" type="datetime1">
              <a:rPr lang="it-IT" smtClean="0"/>
              <a:t>02/11/2019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24EDC28-8DAF-4596-A783-9EB28260563D}" type="slidenum">
              <a:rPr lang="it-IT" smtClean="0"/>
              <a:t>‹N›</a:t>
            </a:fld>
            <a:endParaRPr lang="it-IT"/>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a:t>Fare clic sull'icona per inserire un'immagine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p>
            <a:r>
              <a:rPr kumimoji="0" lang="it-IT"/>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F873DE0-FE2F-4B32-A54D-7EEBEDD60669}" type="datetime1">
              <a:rPr lang="it-IT" smtClean="0"/>
              <a:t>02/11/2019</a:t>
            </a:fld>
            <a:endParaRPr lang="it-IT"/>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24EDC28-8DAF-4596-A783-9EB28260563D}"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p:cNvSpPr>
            <a:spLocks noGrp="1"/>
          </p:cNvSpPr>
          <p:nvPr>
            <p:ph type="subTitle" idx="1"/>
          </p:nvPr>
        </p:nvSpPr>
        <p:spPr>
          <a:xfrm>
            <a:off x="715804" y="2102851"/>
            <a:ext cx="7772400" cy="1266139"/>
          </a:xfrm>
        </p:spPr>
        <p:txBody>
          <a:bodyPr>
            <a:normAutofit fontScale="92500" lnSpcReduction="10000"/>
          </a:bodyPr>
          <a:lstStyle/>
          <a:p>
            <a:pPr algn="ctr"/>
            <a:r>
              <a:rPr lang="it-IT" sz="4800" b="1" i="1" dirty="0">
                <a:solidFill>
                  <a:schemeClr val="tx1"/>
                </a:solidFill>
                <a:latin typeface="Times New Roman" panose="02020603050405020304" pitchFamily="18" charset="0"/>
                <a:cs typeface="Times New Roman" panose="02020603050405020304" pitchFamily="18" charset="0"/>
              </a:rPr>
              <a:t>Ingegneria Forense</a:t>
            </a:r>
            <a:endParaRPr lang="it-IT" sz="4800" b="1" dirty="0">
              <a:solidFill>
                <a:schemeClr val="tx1"/>
              </a:solidFill>
              <a:latin typeface="Times New Roman" panose="02020603050405020304" pitchFamily="18" charset="0"/>
              <a:cs typeface="Times New Roman" panose="02020603050405020304" pitchFamily="18" charset="0"/>
            </a:endParaRPr>
          </a:p>
          <a:p>
            <a:pPr algn="ctr"/>
            <a:endParaRPr lang="it-IT" b="1" dirty="0">
              <a:solidFill>
                <a:schemeClr val="tx1"/>
              </a:solidFill>
              <a:latin typeface="Times New Roman" panose="02020603050405020304" pitchFamily="18" charset="0"/>
              <a:cs typeface="Times New Roman" panose="02020603050405020304" pitchFamily="18" charset="0"/>
            </a:endParaRPr>
          </a:p>
          <a:p>
            <a:pPr algn="ctr"/>
            <a:r>
              <a:rPr lang="it-IT" sz="2600" b="1" dirty="0">
                <a:solidFill>
                  <a:schemeClr val="tx1"/>
                </a:solidFill>
                <a:latin typeface="Times New Roman" panose="02020603050405020304" pitchFamily="18" charset="0"/>
                <a:cs typeface="Times New Roman" panose="02020603050405020304" pitchFamily="18" charset="0"/>
              </a:rPr>
              <a:t>ing. Alessandro Lima</a:t>
            </a:r>
          </a:p>
          <a:p>
            <a:pPr algn="ctr"/>
            <a:endParaRPr lang="it-IT" sz="1600" b="1" dirty="0">
              <a:solidFill>
                <a:schemeClr val="tx1"/>
              </a:solidFill>
              <a:latin typeface="Times New Roman" panose="02020603050405020304" pitchFamily="18" charset="0"/>
              <a:cs typeface="Times New Roman" panose="02020603050405020304" pitchFamily="18" charset="0"/>
            </a:endParaRPr>
          </a:p>
        </p:txBody>
      </p:sp>
      <p:sp>
        <p:nvSpPr>
          <p:cNvPr id="11" name="Sottotitolo 4"/>
          <p:cNvSpPr txBox="1">
            <a:spLocks/>
          </p:cNvSpPr>
          <p:nvPr/>
        </p:nvSpPr>
        <p:spPr>
          <a:xfrm>
            <a:off x="683568" y="5475229"/>
            <a:ext cx="7772400" cy="914400"/>
          </a:xfrm>
          <a:prstGeom prst="rect">
            <a:avLst/>
          </a:prstGeom>
        </p:spPr>
        <p:txBody>
          <a:bodyPr vert="horz" lIns="182880" tIns="0">
            <a:normAutofit/>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endParaRPr lang="it-IT" dirty="0"/>
          </a:p>
        </p:txBody>
      </p:sp>
      <p:sp>
        <p:nvSpPr>
          <p:cNvPr id="12" name="Sottotitolo 4"/>
          <p:cNvSpPr txBox="1">
            <a:spLocks/>
          </p:cNvSpPr>
          <p:nvPr/>
        </p:nvSpPr>
        <p:spPr>
          <a:xfrm>
            <a:off x="683568" y="5229200"/>
            <a:ext cx="7772400" cy="914400"/>
          </a:xfrm>
          <a:prstGeom prst="rect">
            <a:avLst/>
          </a:prstGeom>
        </p:spPr>
        <p:txBody>
          <a:bodyPr vert="horz" lIns="182880" tIns="0">
            <a:normAutofit/>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ctr"/>
            <a:endParaRPr lang="it-IT" sz="1800" b="1" dirty="0">
              <a:solidFill>
                <a:schemeClr val="tx1"/>
              </a:solidFill>
              <a:latin typeface="Times New Roman" panose="02020603050405020304" pitchFamily="18" charset="0"/>
              <a:cs typeface="Times New Roman" panose="02020603050405020304" pitchFamily="18" charset="0"/>
            </a:endParaRPr>
          </a:p>
        </p:txBody>
      </p:sp>
      <p:sp>
        <p:nvSpPr>
          <p:cNvPr id="10" name="Sottotitolo 4"/>
          <p:cNvSpPr txBox="1">
            <a:spLocks/>
          </p:cNvSpPr>
          <p:nvPr/>
        </p:nvSpPr>
        <p:spPr>
          <a:xfrm>
            <a:off x="683568" y="836712"/>
            <a:ext cx="7772400" cy="1266139"/>
          </a:xfrm>
          <a:prstGeom prst="rect">
            <a:avLst/>
          </a:prstGeom>
        </p:spPr>
        <p:txBody>
          <a:bodyPr vert="horz" lIns="182880" tIns="0">
            <a:normAutofit/>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ctr"/>
            <a:endParaRPr lang="it-IT" b="1" dirty="0">
              <a:solidFill>
                <a:schemeClr val="tx1"/>
              </a:solidFill>
              <a:latin typeface="Times New Roman" panose="02020603050405020304" pitchFamily="18" charset="0"/>
              <a:cs typeface="Times New Roman" panose="02020603050405020304" pitchFamily="18" charset="0"/>
            </a:endParaRPr>
          </a:p>
          <a:p>
            <a:pPr algn="ctr"/>
            <a:endParaRPr lang="it-IT" sz="1600" b="1" dirty="0">
              <a:solidFill>
                <a:schemeClr val="tx1"/>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655695" y="514545"/>
            <a:ext cx="8007605" cy="1081319"/>
          </a:xfrm>
          <a:prstGeom prst="rect">
            <a:avLst/>
          </a:prstGeom>
        </p:spPr>
      </p:pic>
      <p:pic>
        <p:nvPicPr>
          <p:cNvPr id="6" name="Immagine 5"/>
          <p:cNvPicPr>
            <a:picLocks noChangeAspect="1"/>
          </p:cNvPicPr>
          <p:nvPr/>
        </p:nvPicPr>
        <p:blipFill>
          <a:blip r:embed="rId3"/>
          <a:stretch>
            <a:fillRect/>
          </a:stretch>
        </p:blipFill>
        <p:spPr>
          <a:xfrm>
            <a:off x="892178" y="4268113"/>
            <a:ext cx="7596026" cy="715058"/>
          </a:xfrm>
          <a:prstGeom prst="rect">
            <a:avLst/>
          </a:prstGeom>
        </p:spPr>
      </p:pic>
    </p:spTree>
    <p:extLst>
      <p:ext uri="{BB962C8B-B14F-4D97-AF65-F5344CB8AC3E}">
        <p14:creationId xmlns:p14="http://schemas.microsoft.com/office/powerpoint/2010/main" val="231515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10</a:t>
            </a:fld>
            <a:endParaRPr lang="it-IT"/>
          </a:p>
        </p:txBody>
      </p:sp>
      <p:pic>
        <p:nvPicPr>
          <p:cNvPr id="6" name="Immagine 5"/>
          <p:cNvPicPr>
            <a:picLocks noChangeAspect="1"/>
          </p:cNvPicPr>
          <p:nvPr/>
        </p:nvPicPr>
        <p:blipFill>
          <a:blip r:embed="rId2"/>
          <a:stretch>
            <a:fillRect/>
          </a:stretch>
        </p:blipFill>
        <p:spPr>
          <a:xfrm>
            <a:off x="372293" y="2708919"/>
            <a:ext cx="8388671" cy="3024337"/>
          </a:xfrm>
          <a:prstGeom prst="rect">
            <a:avLst/>
          </a:prstGeom>
        </p:spPr>
      </p:pic>
      <p:sp>
        <p:nvSpPr>
          <p:cNvPr id="7" name="Segnaposto contenuto 2"/>
          <p:cNvSpPr>
            <a:spLocks noGrp="1"/>
          </p:cNvSpPr>
          <p:nvPr>
            <p:ph idx="1"/>
          </p:nvPr>
        </p:nvSpPr>
        <p:spPr>
          <a:xfrm>
            <a:off x="539552" y="1340768"/>
            <a:ext cx="8183880" cy="1224136"/>
          </a:xfrm>
        </p:spPr>
        <p:txBody>
          <a:bodyPr>
            <a:normAutofit fontScale="92500" lnSpcReduction="20000"/>
          </a:bodyPr>
          <a:lstStyle/>
          <a:p>
            <a:pPr marL="0" indent="0" algn="just">
              <a:buNone/>
            </a:pPr>
            <a:r>
              <a:rPr lang="it-IT" sz="2400" dirty="0">
                <a:latin typeface="Times New Roman" panose="02020603050405020304" pitchFamily="18" charset="0"/>
                <a:cs typeface="Times New Roman" panose="02020603050405020304" pitchFamily="18" charset="0"/>
              </a:rPr>
              <a:t>Incidente stradale con esito </a:t>
            </a:r>
            <a:r>
              <a:rPr lang="it-IT" sz="2400" dirty="0" err="1">
                <a:latin typeface="Times New Roman" panose="02020603050405020304" pitchFamily="18" charset="0"/>
                <a:cs typeface="Times New Roman" panose="02020603050405020304" pitchFamily="18" charset="0"/>
              </a:rPr>
              <a:t>pluri</a:t>
            </a:r>
            <a:r>
              <a:rPr lang="it-IT" sz="2400" dirty="0">
                <a:latin typeface="Times New Roman" panose="02020603050405020304" pitchFamily="18" charset="0"/>
                <a:cs typeface="Times New Roman" panose="02020603050405020304" pitchFamily="18" charset="0"/>
              </a:rPr>
              <a:t> mortale (40 vittime) verificatosi verso le ore 20,30 del giorno 28 luglio 2013, sull'autostrada A/16 Napoli-Canosa, km 32+805 ovest, territorio del comune di Monteforte Irpino (AV).</a:t>
            </a:r>
          </a:p>
        </p:txBody>
      </p:sp>
    </p:spTree>
    <p:extLst>
      <p:ext uri="{BB962C8B-B14F-4D97-AF65-F5344CB8AC3E}">
        <p14:creationId xmlns:p14="http://schemas.microsoft.com/office/powerpoint/2010/main" val="301482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11</a:t>
            </a:fld>
            <a:endParaRPr lang="it-IT"/>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112942"/>
            <a:ext cx="3704400" cy="2778301"/>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872" y="1124744"/>
            <a:ext cx="3867894" cy="5157192"/>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821497"/>
            <a:ext cx="3704481" cy="2460439"/>
          </a:xfrm>
          <a:prstGeom prst="rect">
            <a:avLst/>
          </a:prstGeom>
        </p:spPr>
      </p:pic>
    </p:spTree>
    <p:extLst>
      <p:ext uri="{BB962C8B-B14F-4D97-AF65-F5344CB8AC3E}">
        <p14:creationId xmlns:p14="http://schemas.microsoft.com/office/powerpoint/2010/main" val="239571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12</a:t>
            </a:fld>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124744"/>
            <a:ext cx="4436492" cy="2957661"/>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071" y="3429000"/>
            <a:ext cx="4456361" cy="2970907"/>
          </a:xfrm>
          <a:prstGeom prst="rect">
            <a:avLst/>
          </a:prstGeom>
        </p:spPr>
      </p:pic>
    </p:spTree>
    <p:extLst>
      <p:ext uri="{BB962C8B-B14F-4D97-AF65-F5344CB8AC3E}">
        <p14:creationId xmlns:p14="http://schemas.microsoft.com/office/powerpoint/2010/main" val="169139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13</a:t>
            </a:fld>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268" y="1115219"/>
            <a:ext cx="3801330" cy="2529805"/>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0313" y="3018747"/>
            <a:ext cx="4298735" cy="2860831"/>
          </a:xfrm>
          <a:prstGeom prst="rect">
            <a:avLst/>
          </a:prstGeom>
        </p:spPr>
      </p:pic>
    </p:spTree>
    <p:extLst>
      <p:ext uri="{BB962C8B-B14F-4D97-AF65-F5344CB8AC3E}">
        <p14:creationId xmlns:p14="http://schemas.microsoft.com/office/powerpoint/2010/main" val="122828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14</a:t>
            </a:fld>
            <a:endParaRPr lang="it-IT"/>
          </a:p>
        </p:txBody>
      </p:sp>
      <p:pic>
        <p:nvPicPr>
          <p:cNvPr id="6" name="Immagine 5"/>
          <p:cNvPicPr>
            <a:picLocks noChangeAspect="1"/>
          </p:cNvPicPr>
          <p:nvPr/>
        </p:nvPicPr>
        <p:blipFill>
          <a:blip r:embed="rId2"/>
          <a:stretch>
            <a:fillRect/>
          </a:stretch>
        </p:blipFill>
        <p:spPr>
          <a:xfrm>
            <a:off x="395536" y="1305890"/>
            <a:ext cx="3679626" cy="2142567"/>
          </a:xfrm>
          <a:prstGeom prst="rect">
            <a:avLst/>
          </a:prstGeom>
        </p:spPr>
      </p:pic>
      <p:pic>
        <p:nvPicPr>
          <p:cNvPr id="7" name="Immagine 6"/>
          <p:cNvPicPr>
            <a:picLocks noChangeAspect="1"/>
          </p:cNvPicPr>
          <p:nvPr/>
        </p:nvPicPr>
        <p:blipFill>
          <a:blip r:embed="rId3"/>
          <a:stretch>
            <a:fillRect/>
          </a:stretch>
        </p:blipFill>
        <p:spPr>
          <a:xfrm>
            <a:off x="1819288" y="3506853"/>
            <a:ext cx="5624408" cy="2532482"/>
          </a:xfrm>
          <a:prstGeom prst="rect">
            <a:avLst/>
          </a:prstGeom>
        </p:spPr>
      </p:pic>
      <p:pic>
        <p:nvPicPr>
          <p:cNvPr id="8" name="Immagine 7"/>
          <p:cNvPicPr>
            <a:picLocks noChangeAspect="1"/>
          </p:cNvPicPr>
          <p:nvPr/>
        </p:nvPicPr>
        <p:blipFill>
          <a:blip r:embed="rId4"/>
          <a:stretch>
            <a:fillRect/>
          </a:stretch>
        </p:blipFill>
        <p:spPr>
          <a:xfrm>
            <a:off x="4151362" y="1302342"/>
            <a:ext cx="4612568" cy="2131971"/>
          </a:xfrm>
          <a:prstGeom prst="rect">
            <a:avLst/>
          </a:prstGeom>
        </p:spPr>
      </p:pic>
    </p:spTree>
    <p:extLst>
      <p:ext uri="{BB962C8B-B14F-4D97-AF65-F5344CB8AC3E}">
        <p14:creationId xmlns:p14="http://schemas.microsoft.com/office/powerpoint/2010/main" val="199526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15</a:t>
            </a:fld>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5408" y="2780928"/>
            <a:ext cx="4788024" cy="3192016"/>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124744"/>
            <a:ext cx="4640498" cy="3093665"/>
          </a:xfrm>
          <a:prstGeom prst="rect">
            <a:avLst/>
          </a:prstGeom>
        </p:spPr>
      </p:pic>
    </p:spTree>
    <p:extLst>
      <p:ext uri="{BB962C8B-B14F-4D97-AF65-F5344CB8AC3E}">
        <p14:creationId xmlns:p14="http://schemas.microsoft.com/office/powerpoint/2010/main" val="360918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16</a:t>
            </a:fld>
            <a:endParaRPr lang="it-IT"/>
          </a:p>
        </p:txBody>
      </p:sp>
      <p:pic>
        <p:nvPicPr>
          <p:cNvPr id="6" name="Immagine 5"/>
          <p:cNvPicPr/>
          <p:nvPr/>
        </p:nvPicPr>
        <p:blipFill>
          <a:blip r:embed="rId2"/>
          <a:stretch>
            <a:fillRect/>
          </a:stretch>
        </p:blipFill>
        <p:spPr>
          <a:xfrm>
            <a:off x="600588" y="1117873"/>
            <a:ext cx="2808312" cy="3528392"/>
          </a:xfrm>
          <a:prstGeom prst="rect">
            <a:avLst/>
          </a:prstGeom>
        </p:spPr>
      </p:pic>
      <p:pic>
        <p:nvPicPr>
          <p:cNvPr id="7" name="Immagine 6"/>
          <p:cNvPicPr/>
          <p:nvPr/>
        </p:nvPicPr>
        <p:blipFill>
          <a:blip r:embed="rId3"/>
          <a:stretch>
            <a:fillRect/>
          </a:stretch>
        </p:blipFill>
        <p:spPr>
          <a:xfrm>
            <a:off x="3995936" y="1090321"/>
            <a:ext cx="2736304" cy="3562815"/>
          </a:xfrm>
          <a:prstGeom prst="rect">
            <a:avLst/>
          </a:prstGeom>
        </p:spPr>
      </p:pic>
      <p:pic>
        <p:nvPicPr>
          <p:cNvPr id="8" name="Immagine 7"/>
          <p:cNvPicPr/>
          <p:nvPr/>
        </p:nvPicPr>
        <p:blipFill>
          <a:blip r:embed="rId4"/>
          <a:stretch>
            <a:fillRect/>
          </a:stretch>
        </p:blipFill>
        <p:spPr>
          <a:xfrm>
            <a:off x="6283394" y="3850234"/>
            <a:ext cx="2448000" cy="2255911"/>
          </a:xfrm>
          <a:prstGeom prst="rect">
            <a:avLst/>
          </a:prstGeom>
        </p:spPr>
      </p:pic>
      <p:pic>
        <p:nvPicPr>
          <p:cNvPr id="9" name="Immagine 8"/>
          <p:cNvPicPr/>
          <p:nvPr/>
        </p:nvPicPr>
        <p:blipFill>
          <a:blip r:embed="rId5"/>
          <a:stretch>
            <a:fillRect/>
          </a:stretch>
        </p:blipFill>
        <p:spPr>
          <a:xfrm>
            <a:off x="1547664" y="4259690"/>
            <a:ext cx="2448272" cy="2014189"/>
          </a:xfrm>
          <a:prstGeom prst="rect">
            <a:avLst/>
          </a:prstGeom>
        </p:spPr>
      </p:pic>
    </p:spTree>
    <p:extLst>
      <p:ext uri="{BB962C8B-B14F-4D97-AF65-F5344CB8AC3E}">
        <p14:creationId xmlns:p14="http://schemas.microsoft.com/office/powerpoint/2010/main" val="53368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17</a:t>
            </a:fld>
            <a:endParaRPr lang="it-IT"/>
          </a:p>
        </p:txBody>
      </p:sp>
      <p:pic>
        <p:nvPicPr>
          <p:cNvPr id="4" name="Immagine 3"/>
          <p:cNvPicPr/>
          <p:nvPr/>
        </p:nvPicPr>
        <p:blipFill>
          <a:blip r:embed="rId2"/>
          <a:stretch>
            <a:fillRect/>
          </a:stretch>
        </p:blipFill>
        <p:spPr>
          <a:xfrm>
            <a:off x="1403648" y="1196752"/>
            <a:ext cx="6120130" cy="2171065"/>
          </a:xfrm>
          <a:prstGeom prst="rect">
            <a:avLst/>
          </a:prstGeom>
          <a:noFill/>
          <a:ln w="19050" cmpd="dbl">
            <a:solidFill>
              <a:srgbClr val="000000"/>
            </a:solidFill>
            <a:miter lim="800000"/>
            <a:headEnd/>
            <a:tailEnd/>
          </a:ln>
          <a:effectLst/>
        </p:spPr>
      </p:pic>
      <p:pic>
        <p:nvPicPr>
          <p:cNvPr id="6" name="Immagine 5" descr="E:\dist01.png"/>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508176"/>
            <a:ext cx="6120130" cy="2819400"/>
          </a:xfrm>
          <a:prstGeom prst="rect">
            <a:avLst/>
          </a:prstGeom>
          <a:noFill/>
          <a:ln w="19050" cmpd="dbl">
            <a:solidFill>
              <a:srgbClr val="000000"/>
            </a:solidFill>
            <a:miter lim="800000"/>
            <a:headEnd/>
            <a:tailEnd/>
          </a:ln>
          <a:effectLst/>
        </p:spPr>
      </p:pic>
    </p:spTree>
    <p:extLst>
      <p:ext uri="{BB962C8B-B14F-4D97-AF65-F5344CB8AC3E}">
        <p14:creationId xmlns:p14="http://schemas.microsoft.com/office/powerpoint/2010/main" val="173584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18</a:t>
            </a:fld>
            <a:endParaRPr lang="it-IT"/>
          </a:p>
        </p:txBody>
      </p:sp>
      <p:pic>
        <p:nvPicPr>
          <p:cNvPr id="7" name="Immagine 6"/>
          <p:cNvPicPr/>
          <p:nvPr/>
        </p:nvPicPr>
        <p:blipFill>
          <a:blip r:embed="rId2"/>
          <a:stretch>
            <a:fillRect/>
          </a:stretch>
        </p:blipFill>
        <p:spPr>
          <a:xfrm>
            <a:off x="395536" y="1124744"/>
            <a:ext cx="6120130" cy="3018790"/>
          </a:xfrm>
          <a:prstGeom prst="rect">
            <a:avLst/>
          </a:prstGeom>
        </p:spPr>
      </p:pic>
      <p:pic>
        <p:nvPicPr>
          <p:cNvPr id="8" name="Immagine 7"/>
          <p:cNvPicPr/>
          <p:nvPr/>
        </p:nvPicPr>
        <p:blipFill>
          <a:blip r:embed="rId3"/>
          <a:stretch>
            <a:fillRect/>
          </a:stretch>
        </p:blipFill>
        <p:spPr>
          <a:xfrm>
            <a:off x="2603302" y="3661727"/>
            <a:ext cx="6120130" cy="2632710"/>
          </a:xfrm>
          <a:prstGeom prst="rect">
            <a:avLst/>
          </a:prstGeom>
        </p:spPr>
      </p:pic>
    </p:spTree>
    <p:extLst>
      <p:ext uri="{BB962C8B-B14F-4D97-AF65-F5344CB8AC3E}">
        <p14:creationId xmlns:p14="http://schemas.microsoft.com/office/powerpoint/2010/main" val="1652587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19</a:t>
            </a:fld>
            <a:endParaRPr lang="it-IT"/>
          </a:p>
        </p:txBody>
      </p:sp>
      <p:pic>
        <p:nvPicPr>
          <p:cNvPr id="3" name="Immagine 2"/>
          <p:cNvPicPr>
            <a:picLocks noChangeAspect="1"/>
          </p:cNvPicPr>
          <p:nvPr/>
        </p:nvPicPr>
        <p:blipFill>
          <a:blip r:embed="rId2"/>
          <a:stretch>
            <a:fillRect/>
          </a:stretch>
        </p:blipFill>
        <p:spPr>
          <a:xfrm>
            <a:off x="611560" y="1111027"/>
            <a:ext cx="3312368" cy="2931446"/>
          </a:xfrm>
          <a:prstGeom prst="rect">
            <a:avLst/>
          </a:prstGeom>
        </p:spPr>
      </p:pic>
      <p:pic>
        <p:nvPicPr>
          <p:cNvPr id="4" name="Immagine 3"/>
          <p:cNvPicPr>
            <a:picLocks noChangeAspect="1"/>
          </p:cNvPicPr>
          <p:nvPr/>
        </p:nvPicPr>
        <p:blipFill>
          <a:blip r:embed="rId3"/>
          <a:stretch>
            <a:fillRect/>
          </a:stretch>
        </p:blipFill>
        <p:spPr>
          <a:xfrm>
            <a:off x="4652042" y="1124744"/>
            <a:ext cx="3343275" cy="4333875"/>
          </a:xfrm>
          <a:prstGeom prst="rect">
            <a:avLst/>
          </a:prstGeom>
        </p:spPr>
      </p:pic>
    </p:spTree>
    <p:extLst>
      <p:ext uri="{BB962C8B-B14F-4D97-AF65-F5344CB8AC3E}">
        <p14:creationId xmlns:p14="http://schemas.microsoft.com/office/powerpoint/2010/main" val="301204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20688"/>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L’ingegneria forense</a:t>
            </a:r>
          </a:p>
        </p:txBody>
      </p:sp>
      <p:sp>
        <p:nvSpPr>
          <p:cNvPr id="3" name="Segnaposto contenuto 2"/>
          <p:cNvSpPr>
            <a:spLocks noGrp="1"/>
          </p:cNvSpPr>
          <p:nvPr>
            <p:ph idx="1"/>
          </p:nvPr>
        </p:nvSpPr>
        <p:spPr>
          <a:xfrm>
            <a:off x="539552" y="1484784"/>
            <a:ext cx="8183880" cy="4752528"/>
          </a:xfrm>
        </p:spPr>
        <p:txBody>
          <a:bodyPr>
            <a:normAutofit/>
          </a:bodyPr>
          <a:lstStyle/>
          <a:p>
            <a:pPr marL="0" indent="0" algn="just">
              <a:buNone/>
            </a:pPr>
            <a:r>
              <a:rPr lang="it-IT" sz="2000" dirty="0">
                <a:latin typeface="Times New Roman" panose="02020603050405020304" pitchFamily="18" charset="0"/>
                <a:cs typeface="Times New Roman" panose="02020603050405020304" pitchFamily="18" charset="0"/>
              </a:rPr>
              <a:t>L’ingegneria forense è la disciplina che utilizza i principi scientifici e i relativi metodi di analisi per la risoluzione di problematiche in ambito legale. </a:t>
            </a:r>
          </a:p>
          <a:p>
            <a:pPr marL="0" indent="0" algn="just">
              <a:buNone/>
            </a:pPr>
            <a:r>
              <a:rPr lang="it-IT" sz="2000" dirty="0">
                <a:latin typeface="Times New Roman" panose="02020603050405020304" pitchFamily="18" charset="0"/>
                <a:cs typeface="Times New Roman" panose="02020603050405020304" pitchFamily="18" charset="0"/>
              </a:rPr>
              <a:t>Per sua natura, essa coniuga l’ingegneria con la Giurisprudenza, ovvero la Tecnica con il Diritto.</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L’ingegneria forense è perciò </a:t>
            </a:r>
            <a:r>
              <a:rPr lang="it-IT" sz="2000" b="1" dirty="0">
                <a:latin typeface="Times New Roman" panose="02020603050405020304" pitchFamily="18" charset="0"/>
                <a:cs typeface="Times New Roman" panose="02020603050405020304" pitchFamily="18" charset="0"/>
              </a:rPr>
              <a:t>scienza e tecnica al tempo stesso</a:t>
            </a:r>
            <a:r>
              <a:rPr lang="it-IT" sz="2000" dirty="0">
                <a:latin typeface="Times New Roman" panose="02020603050405020304" pitchFamily="18" charset="0"/>
                <a:cs typeface="Times New Roman" panose="02020603050405020304" pitchFamily="18" charset="0"/>
              </a:rPr>
              <a:t>, nel senso che interpreta criticamente i risultati di un esperimento al fine di spiegare i fenomeni coinvolti.</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A differenza della medicina legale, riconosciuta come scienza forense già da molti anni dalla comunità scientifica e professionale. L’ingegneria forense è nata negli USA da pochi decenni – circa 3 – mentre nel vecchio continente è approdata solo da qualche anno.</a:t>
            </a:r>
          </a:p>
        </p:txBody>
      </p:sp>
      <p:sp>
        <p:nvSpPr>
          <p:cNvPr id="5" name="Segnaposto numero diapositiva 4"/>
          <p:cNvSpPr>
            <a:spLocks noGrp="1"/>
          </p:cNvSpPr>
          <p:nvPr>
            <p:ph type="sldNum" sz="quarter" idx="12"/>
          </p:nvPr>
        </p:nvSpPr>
        <p:spPr/>
        <p:txBody>
          <a:bodyPr/>
          <a:lstStyle/>
          <a:p>
            <a:fld id="{624EDC28-8DAF-4596-A783-9EB28260563D}" type="slidenum">
              <a:rPr lang="it-IT" smtClean="0"/>
              <a:t>2</a:t>
            </a:fld>
            <a:endParaRPr lang="it-IT"/>
          </a:p>
        </p:txBody>
      </p:sp>
    </p:spTree>
    <p:extLst>
      <p:ext uri="{BB962C8B-B14F-4D97-AF65-F5344CB8AC3E}">
        <p14:creationId xmlns:p14="http://schemas.microsoft.com/office/powerpoint/2010/main" val="60872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20</a:t>
            </a:fld>
            <a:endParaRPr lang="it-IT"/>
          </a:p>
        </p:txBody>
      </p:sp>
      <p:pic>
        <p:nvPicPr>
          <p:cNvPr id="7" name="Immagine 6"/>
          <p:cNvPicPr>
            <a:picLocks noChangeAspect="1"/>
          </p:cNvPicPr>
          <p:nvPr/>
        </p:nvPicPr>
        <p:blipFill>
          <a:blip r:embed="rId2"/>
          <a:stretch>
            <a:fillRect/>
          </a:stretch>
        </p:blipFill>
        <p:spPr>
          <a:xfrm>
            <a:off x="2787176" y="1068803"/>
            <a:ext cx="3801048" cy="5273226"/>
          </a:xfrm>
          <a:prstGeom prst="rect">
            <a:avLst/>
          </a:prstGeom>
        </p:spPr>
      </p:pic>
    </p:spTree>
    <p:extLst>
      <p:ext uri="{BB962C8B-B14F-4D97-AF65-F5344CB8AC3E}">
        <p14:creationId xmlns:p14="http://schemas.microsoft.com/office/powerpoint/2010/main" val="621729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4782" y="3086286"/>
            <a:ext cx="4572000" cy="3036627"/>
          </a:xfrm>
          <a:prstGeom prst="rect">
            <a:avLst/>
          </a:prstGeom>
        </p:spPr>
      </p:pic>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21</a:t>
            </a:fld>
            <a:endParaRPr lang="it-IT"/>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99" y="1124745"/>
            <a:ext cx="4445078" cy="2952328"/>
          </a:xfrm>
          <a:prstGeom prst="rect">
            <a:avLst/>
          </a:prstGeom>
        </p:spPr>
      </p:pic>
    </p:spTree>
    <p:extLst>
      <p:ext uri="{BB962C8B-B14F-4D97-AF65-F5344CB8AC3E}">
        <p14:creationId xmlns:p14="http://schemas.microsoft.com/office/powerpoint/2010/main" val="293267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442" y="3284984"/>
            <a:ext cx="4531086" cy="3009453"/>
          </a:xfrm>
          <a:prstGeom prst="rect">
            <a:avLst/>
          </a:prstGeom>
        </p:spPr>
      </p:pic>
      <p:sp>
        <p:nvSpPr>
          <p:cNvPr id="2" name="Titolo 1"/>
          <p:cNvSpPr>
            <a:spLocks noGrp="1"/>
          </p:cNvSpPr>
          <p:nvPr>
            <p:ph type="title"/>
          </p:nvPr>
        </p:nvSpPr>
        <p:spPr>
          <a:xfrm>
            <a:off x="556692" y="280045"/>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Casi reali trattati</a:t>
            </a:r>
          </a:p>
        </p:txBody>
      </p:sp>
      <p:sp>
        <p:nvSpPr>
          <p:cNvPr id="5" name="Segnaposto numero diapositiva 4"/>
          <p:cNvSpPr>
            <a:spLocks noGrp="1"/>
          </p:cNvSpPr>
          <p:nvPr>
            <p:ph type="sldNum" sz="quarter" idx="12"/>
          </p:nvPr>
        </p:nvSpPr>
        <p:spPr/>
        <p:txBody>
          <a:bodyPr/>
          <a:lstStyle/>
          <a:p>
            <a:fld id="{624EDC28-8DAF-4596-A783-9EB28260563D}" type="slidenum">
              <a:rPr lang="it-IT" smtClean="0"/>
              <a:t>22</a:t>
            </a:fld>
            <a:endParaRPr lang="it-IT"/>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692" y="928117"/>
            <a:ext cx="4788024" cy="3180106"/>
          </a:xfrm>
          <a:prstGeom prst="rect">
            <a:avLst/>
          </a:prstGeom>
        </p:spPr>
      </p:pic>
    </p:spTree>
    <p:extLst>
      <p:ext uri="{BB962C8B-B14F-4D97-AF65-F5344CB8AC3E}">
        <p14:creationId xmlns:p14="http://schemas.microsoft.com/office/powerpoint/2010/main" val="370236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20688"/>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L’ingegnere forense /1</a:t>
            </a:r>
          </a:p>
        </p:txBody>
      </p:sp>
      <p:sp>
        <p:nvSpPr>
          <p:cNvPr id="3" name="Segnaposto contenuto 2"/>
          <p:cNvSpPr>
            <a:spLocks noGrp="1"/>
          </p:cNvSpPr>
          <p:nvPr>
            <p:ph idx="1"/>
          </p:nvPr>
        </p:nvSpPr>
        <p:spPr>
          <a:xfrm>
            <a:off x="539552" y="1484784"/>
            <a:ext cx="8183880" cy="4752528"/>
          </a:xfrm>
        </p:spPr>
        <p:txBody>
          <a:bodyPr>
            <a:normAutofit/>
          </a:bodyPr>
          <a:lstStyle/>
          <a:p>
            <a:pPr marL="0" indent="0" algn="just">
              <a:buNone/>
            </a:pPr>
            <a:r>
              <a:rPr lang="it-IT" sz="2000" dirty="0">
                <a:latin typeface="Times New Roman" panose="02020603050405020304" pitchFamily="18" charset="0"/>
                <a:cs typeface="Times New Roman" panose="02020603050405020304" pitchFamily="18" charset="0"/>
              </a:rPr>
              <a:t>L’ingegnere forense può essere definito come il professionista che indaga sulle cause e responsabilità di un evento dannoso.</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L’ingegneria, rispetto ad altre professioni, ricopre un ruolo particolarmente importante, non soltanto perché comprende una estesissima e variegata gamma di settori produttivi ed economici (dalle costruzioni all’idraulica, dalla sicurezza all’urbanistica, dall’infortunistica stradale all’informatica e via dicendo) ma anche, e soprattutto, per quella che è l’impostazione mentale degli ingegneri, tipica di una categoria professionale che, per sua natura, è portata a verificare sempre ogni aspetto di ogni situazione, controllare le conseguenze di ogni scelta e valutare con equilibrio e prudenza i vantaggi e gli svantaggi di ogni decisione.</a:t>
            </a:r>
          </a:p>
        </p:txBody>
      </p:sp>
      <p:sp>
        <p:nvSpPr>
          <p:cNvPr id="5" name="Segnaposto numero diapositiva 4"/>
          <p:cNvSpPr>
            <a:spLocks noGrp="1"/>
          </p:cNvSpPr>
          <p:nvPr>
            <p:ph type="sldNum" sz="quarter" idx="12"/>
          </p:nvPr>
        </p:nvSpPr>
        <p:spPr/>
        <p:txBody>
          <a:bodyPr/>
          <a:lstStyle/>
          <a:p>
            <a:fld id="{624EDC28-8DAF-4596-A783-9EB28260563D}" type="slidenum">
              <a:rPr lang="it-IT" smtClean="0"/>
              <a:t>3</a:t>
            </a:fld>
            <a:endParaRPr lang="it-IT"/>
          </a:p>
        </p:txBody>
      </p:sp>
    </p:spTree>
    <p:extLst>
      <p:ext uri="{BB962C8B-B14F-4D97-AF65-F5344CB8AC3E}">
        <p14:creationId xmlns:p14="http://schemas.microsoft.com/office/powerpoint/2010/main" val="51998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20688"/>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L’ingegnere forense /2</a:t>
            </a:r>
          </a:p>
        </p:txBody>
      </p:sp>
      <p:sp>
        <p:nvSpPr>
          <p:cNvPr id="3" name="Segnaposto contenuto 2"/>
          <p:cNvSpPr>
            <a:spLocks noGrp="1"/>
          </p:cNvSpPr>
          <p:nvPr>
            <p:ph idx="1"/>
          </p:nvPr>
        </p:nvSpPr>
        <p:spPr>
          <a:xfrm>
            <a:off x="539552" y="1268760"/>
            <a:ext cx="8183880" cy="4752528"/>
          </a:xfrm>
        </p:spPr>
        <p:txBody>
          <a:bodyPr>
            <a:normAutofit fontScale="92500" lnSpcReduction="20000"/>
          </a:bodyPr>
          <a:lstStyle/>
          <a:p>
            <a:pPr marL="0" indent="0" algn="just">
              <a:buNone/>
            </a:pPr>
            <a:r>
              <a:rPr lang="it-IT" sz="2000" dirty="0">
                <a:latin typeface="Times New Roman" panose="02020603050405020304" pitchFamily="18" charset="0"/>
                <a:cs typeface="Times New Roman" panose="02020603050405020304" pitchFamily="18" charset="0"/>
              </a:rPr>
              <a:t>L’ingegneria, rispetto ad altre professioni, ricopre un ruolo particolarmente importante, non soltanto perché comprende una estesissima e variegata gamma di settori produttivi ed economici (dalle costruzioni all’idraulica, dalla sicurezza all’urbanistica, dall’infortunistica stradale all’informatica e via dicendo) ma anche, e soprattutto, per quella che è l’impostazione mentale degli ingegneri, tipica di una categoria professionale che, per sua natura, è portata a verificare sempre ogni aspetto di ogni situazione, controllare le conseguenze di ogni scelta e valutare con equilibrio e prudenza i vantaggi e gli svantaggi di ogni decisione.</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L’ingegnere forense deve pertanto avere competenze trasversali, sia in ambito tecnico che legale, poiché le sue affermazioni, oltre a sostanziare scientificamente e tecnicamente i problemi, avranno anche grande valenza in ambito giuridico. I campi di intervento dell’ingegneria forense sono molteplici. Si va dagli infortuni industriali ai fenomeni di cedimento in esercizio di componenti o parti di macchina, dai disastri negli impianti di processo alle esplosioni o agli incendi, dai crolli di edifici ai problemi di igiene industriale e ambientale, dalla ricostruzione della dinamica e cause di sinistri stradali, ferroviari e aerei, fino alla ricostruzione della dinamica di omicidi, analisi di strumentazioni, armi, veicoli di ogni genere, e supporti informatici di ogni tipo. </a:t>
            </a:r>
          </a:p>
          <a:p>
            <a:pPr marL="0" indent="0" algn="just">
              <a:buNone/>
            </a:pPr>
            <a:endParaRPr lang="it-IT" sz="2000"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624EDC28-8DAF-4596-A783-9EB28260563D}" type="slidenum">
              <a:rPr lang="it-IT" smtClean="0"/>
              <a:t>4</a:t>
            </a:fld>
            <a:endParaRPr lang="it-IT"/>
          </a:p>
        </p:txBody>
      </p:sp>
    </p:spTree>
    <p:extLst>
      <p:ext uri="{BB962C8B-B14F-4D97-AF65-F5344CB8AC3E}">
        <p14:creationId xmlns:p14="http://schemas.microsoft.com/office/powerpoint/2010/main" val="353245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L’ingegnere forense /3</a:t>
            </a:r>
          </a:p>
        </p:txBody>
      </p:sp>
      <p:sp>
        <p:nvSpPr>
          <p:cNvPr id="3" name="Segnaposto contenuto 2"/>
          <p:cNvSpPr>
            <a:spLocks noGrp="1"/>
          </p:cNvSpPr>
          <p:nvPr>
            <p:ph idx="1"/>
          </p:nvPr>
        </p:nvSpPr>
        <p:spPr>
          <a:xfrm>
            <a:off x="544910" y="1193788"/>
            <a:ext cx="3672408" cy="4752528"/>
          </a:xfrm>
        </p:spPr>
        <p:txBody>
          <a:bodyPr>
            <a:normAutofit fontScale="85000" lnSpcReduction="20000"/>
          </a:bodyPr>
          <a:lstStyle/>
          <a:p>
            <a:pPr marL="0" indent="0" algn="just">
              <a:buNone/>
            </a:pPr>
            <a:r>
              <a:rPr lang="it-IT" sz="2000" b="1" i="1" dirty="0">
                <a:latin typeface="Times New Roman" panose="02020603050405020304" pitchFamily="18" charset="0"/>
                <a:cs typeface="Times New Roman" panose="02020603050405020304" pitchFamily="18" charset="0"/>
              </a:rPr>
              <a:t>Ingegneria forense Civile</a:t>
            </a:r>
          </a:p>
          <a:p>
            <a:pPr algn="just">
              <a:buClrTx/>
            </a:pPr>
            <a:r>
              <a:rPr lang="it-IT" sz="2000" dirty="0">
                <a:latin typeface="Times New Roman" panose="02020603050405020304" pitchFamily="18" charset="0"/>
                <a:cs typeface="Times New Roman" panose="02020603050405020304" pitchFamily="18" charset="0"/>
              </a:rPr>
              <a:t>edilizia ed urbanistica</a:t>
            </a:r>
          </a:p>
          <a:p>
            <a:pPr algn="just">
              <a:buClrTx/>
            </a:pPr>
            <a:r>
              <a:rPr lang="it-IT" sz="2000" dirty="0">
                <a:latin typeface="Times New Roman" panose="02020603050405020304" pitchFamily="18" charset="0"/>
                <a:cs typeface="Times New Roman" panose="02020603050405020304" pitchFamily="18" charset="0"/>
              </a:rPr>
              <a:t>inquinamento ambientale</a:t>
            </a:r>
          </a:p>
          <a:p>
            <a:pPr algn="just">
              <a:buClrTx/>
            </a:pPr>
            <a:r>
              <a:rPr lang="it-IT" sz="2000" dirty="0">
                <a:latin typeface="Times New Roman" panose="02020603050405020304" pitchFamily="18" charset="0"/>
                <a:cs typeface="Times New Roman" panose="02020603050405020304" pitchFamily="18" charset="0"/>
              </a:rPr>
              <a:t>ingegneria sanitaria</a:t>
            </a:r>
          </a:p>
          <a:p>
            <a:pPr algn="just">
              <a:buClrTx/>
            </a:pPr>
            <a:r>
              <a:rPr lang="it-IT" sz="2000" dirty="0">
                <a:latin typeface="Times New Roman" panose="02020603050405020304" pitchFamily="18" charset="0"/>
                <a:cs typeface="Times New Roman" panose="02020603050405020304" pitchFamily="18" charset="0"/>
              </a:rPr>
              <a:t>inquinamento acustico</a:t>
            </a:r>
          </a:p>
          <a:p>
            <a:pPr algn="just">
              <a:buClrTx/>
            </a:pPr>
            <a:r>
              <a:rPr lang="it-IT" sz="2000" dirty="0">
                <a:latin typeface="Times New Roman" panose="02020603050405020304" pitchFamily="18" charset="0"/>
                <a:cs typeface="Times New Roman" panose="02020603050405020304" pitchFamily="18" charset="0"/>
              </a:rPr>
              <a:t>infrastrutture</a:t>
            </a:r>
          </a:p>
          <a:p>
            <a:pPr algn="just">
              <a:buClrTx/>
            </a:pPr>
            <a:r>
              <a:rPr lang="it-IT" sz="2000" dirty="0">
                <a:latin typeface="Times New Roman" panose="02020603050405020304" pitchFamily="18" charset="0"/>
                <a:cs typeface="Times New Roman" panose="02020603050405020304" pitchFamily="18" charset="0"/>
              </a:rPr>
              <a:t>geotecnica</a:t>
            </a:r>
          </a:p>
          <a:p>
            <a:pPr algn="just">
              <a:buClrTx/>
            </a:pPr>
            <a:r>
              <a:rPr lang="it-IT" sz="2000" dirty="0">
                <a:latin typeface="Times New Roman" panose="02020603050405020304" pitchFamily="18" charset="0"/>
                <a:cs typeface="Times New Roman" panose="02020603050405020304" pitchFamily="18" charset="0"/>
              </a:rPr>
              <a:t>estimo</a:t>
            </a:r>
          </a:p>
          <a:p>
            <a:pPr algn="just">
              <a:buClrTx/>
            </a:pPr>
            <a:r>
              <a:rPr lang="it-IT" sz="2000" dirty="0">
                <a:latin typeface="Times New Roman" panose="02020603050405020304" pitchFamily="18" charset="0"/>
                <a:cs typeface="Times New Roman" panose="02020603050405020304" pitchFamily="18" charset="0"/>
              </a:rPr>
              <a:t>gestione contrattuale e gestione dei lavori</a:t>
            </a:r>
          </a:p>
          <a:p>
            <a:pPr algn="just">
              <a:buClrTx/>
            </a:pPr>
            <a:r>
              <a:rPr lang="it-IT" sz="2000" dirty="0">
                <a:latin typeface="Times New Roman" panose="02020603050405020304" pitchFamily="18" charset="0"/>
                <a:cs typeface="Times New Roman" panose="02020603050405020304" pitchFamily="18" charset="0"/>
              </a:rPr>
              <a:t>incidentistica sui luoghi di lavoro</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b="1" i="1" dirty="0">
                <a:latin typeface="Times New Roman" panose="02020603050405020304" pitchFamily="18" charset="0"/>
                <a:cs typeface="Times New Roman" panose="02020603050405020304" pitchFamily="18" charset="0"/>
              </a:rPr>
              <a:t>Ingegneria forense Industriale</a:t>
            </a:r>
          </a:p>
          <a:p>
            <a:pPr algn="just">
              <a:buClrTx/>
            </a:pPr>
            <a:r>
              <a:rPr lang="it-IT" sz="2000" dirty="0">
                <a:latin typeface="Times New Roman" panose="02020603050405020304" pitchFamily="18" charset="0"/>
                <a:cs typeface="Times New Roman" panose="02020603050405020304" pitchFamily="18" charset="0"/>
              </a:rPr>
              <a:t>impianti chimici</a:t>
            </a:r>
          </a:p>
          <a:p>
            <a:pPr algn="just">
              <a:buClrTx/>
            </a:pPr>
            <a:r>
              <a:rPr lang="it-IT" sz="2000" dirty="0">
                <a:latin typeface="Times New Roman" panose="02020603050405020304" pitchFamily="18" charset="0"/>
                <a:cs typeface="Times New Roman" panose="02020603050405020304" pitchFamily="18" charset="0"/>
              </a:rPr>
              <a:t>impianti e reti elettriche</a:t>
            </a:r>
          </a:p>
          <a:p>
            <a:pPr algn="just">
              <a:buClrTx/>
            </a:pPr>
            <a:r>
              <a:rPr lang="it-IT" sz="2000" dirty="0">
                <a:latin typeface="Times New Roman" panose="02020603050405020304" pitchFamily="18" charset="0"/>
                <a:cs typeface="Times New Roman" panose="02020603050405020304" pitchFamily="18" charset="0"/>
              </a:rPr>
              <a:t>incidentistica aeronautica</a:t>
            </a:r>
          </a:p>
          <a:p>
            <a:pPr algn="just">
              <a:buClrTx/>
            </a:pPr>
            <a:r>
              <a:rPr lang="it-IT" sz="2000" dirty="0">
                <a:latin typeface="Times New Roman" panose="02020603050405020304" pitchFamily="18" charset="0"/>
                <a:cs typeface="Times New Roman" panose="02020603050405020304" pitchFamily="18" charset="0"/>
              </a:rPr>
              <a:t>incidentistica navale</a:t>
            </a:r>
          </a:p>
          <a:p>
            <a:pPr algn="just">
              <a:buClrTx/>
            </a:pPr>
            <a:r>
              <a:rPr lang="it-IT" sz="2000" dirty="0">
                <a:latin typeface="Times New Roman" panose="02020603050405020304" pitchFamily="18" charset="0"/>
                <a:cs typeface="Times New Roman" panose="02020603050405020304" pitchFamily="18" charset="0"/>
              </a:rPr>
              <a:t>incidentistica ferroviaria</a:t>
            </a:r>
          </a:p>
          <a:p>
            <a:pPr algn="just">
              <a:buClrTx/>
            </a:pPr>
            <a:r>
              <a:rPr lang="it-IT" sz="2000" dirty="0">
                <a:latin typeface="Times New Roman" panose="02020603050405020304" pitchFamily="18" charset="0"/>
                <a:cs typeface="Times New Roman" panose="02020603050405020304" pitchFamily="18" charset="0"/>
              </a:rPr>
              <a:t>incidentistica stradale</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624EDC28-8DAF-4596-A783-9EB28260563D}" type="slidenum">
              <a:rPr lang="it-IT" smtClean="0"/>
              <a:t>5</a:t>
            </a:fld>
            <a:endParaRPr lang="it-IT"/>
          </a:p>
        </p:txBody>
      </p:sp>
      <p:sp>
        <p:nvSpPr>
          <p:cNvPr id="6" name="Segnaposto contenuto 2"/>
          <p:cNvSpPr txBox="1">
            <a:spLocks/>
          </p:cNvSpPr>
          <p:nvPr/>
        </p:nvSpPr>
        <p:spPr>
          <a:xfrm>
            <a:off x="4217318" y="1206041"/>
            <a:ext cx="3800468" cy="475252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just">
              <a:lnSpc>
                <a:spcPct val="80000"/>
              </a:lnSpc>
              <a:buNone/>
            </a:pPr>
            <a:r>
              <a:rPr lang="it-IT" sz="1700" b="1" i="1" dirty="0">
                <a:latin typeface="Times New Roman" panose="02020603050405020304" pitchFamily="18" charset="0"/>
                <a:cs typeface="Times New Roman" panose="02020603050405020304" pitchFamily="18" charset="0"/>
              </a:rPr>
              <a:t>Ingegneria forense informatica</a:t>
            </a:r>
          </a:p>
          <a:p>
            <a:pPr algn="just">
              <a:lnSpc>
                <a:spcPct val="80000"/>
              </a:lnSpc>
              <a:buClrTx/>
            </a:pPr>
            <a:r>
              <a:rPr lang="it-IT" sz="1700" dirty="0">
                <a:latin typeface="Times New Roman" panose="02020603050405020304" pitchFamily="18" charset="0"/>
                <a:cs typeface="Times New Roman" panose="02020603050405020304" pitchFamily="18" charset="0"/>
              </a:rPr>
              <a:t>sicurezza informatica</a:t>
            </a:r>
          </a:p>
          <a:p>
            <a:pPr algn="just">
              <a:lnSpc>
                <a:spcPct val="80000"/>
              </a:lnSpc>
              <a:buClrTx/>
            </a:pPr>
            <a:r>
              <a:rPr lang="it-IT" sz="1700" dirty="0">
                <a:latin typeface="Times New Roman" panose="02020603050405020304" pitchFamily="18" charset="0"/>
                <a:cs typeface="Times New Roman" panose="02020603050405020304" pitchFamily="18" charset="0"/>
              </a:rPr>
              <a:t>reti di telecomunicazione</a:t>
            </a:r>
          </a:p>
          <a:p>
            <a:pPr algn="just">
              <a:lnSpc>
                <a:spcPct val="80000"/>
              </a:lnSpc>
              <a:buClrTx/>
            </a:pPr>
            <a:r>
              <a:rPr lang="it-IT" sz="1700" dirty="0">
                <a:latin typeface="Times New Roman" panose="02020603050405020304" pitchFamily="18" charset="0"/>
                <a:cs typeface="Times New Roman" panose="02020603050405020304" pitchFamily="18" charset="0"/>
              </a:rPr>
              <a:t>accertamenti su supporti informatici</a:t>
            </a:r>
          </a:p>
          <a:p>
            <a:pPr algn="just">
              <a:lnSpc>
                <a:spcPct val="80000"/>
              </a:lnSpc>
              <a:buClrTx/>
            </a:pPr>
            <a:r>
              <a:rPr lang="it-IT" sz="1700" dirty="0">
                <a:latin typeface="Times New Roman" panose="02020603050405020304" pitchFamily="18" charset="0"/>
                <a:cs typeface="Times New Roman" panose="02020603050405020304" pitchFamily="18" charset="0"/>
              </a:rPr>
              <a:t>accertamenti su strumenti di comunicazione mobile e/o fissa</a:t>
            </a:r>
          </a:p>
          <a:p>
            <a:pPr marL="0" indent="0" algn="just">
              <a:buFont typeface="Wingdings 2"/>
              <a:buNone/>
            </a:pPr>
            <a:endParaRPr lang="it-IT" sz="2000" dirty="0">
              <a:latin typeface="Times New Roman" panose="02020603050405020304" pitchFamily="18" charset="0"/>
              <a:cs typeface="Times New Roman" panose="02020603050405020304" pitchFamily="18" charset="0"/>
            </a:endParaRPr>
          </a:p>
          <a:p>
            <a:pPr marL="0" indent="0" algn="just">
              <a:lnSpc>
                <a:spcPct val="80000"/>
              </a:lnSpc>
              <a:buNone/>
            </a:pPr>
            <a:r>
              <a:rPr lang="it-IT" sz="1700" b="1" i="1" dirty="0">
                <a:latin typeface="Times New Roman" panose="02020603050405020304" pitchFamily="18" charset="0"/>
                <a:cs typeface="Times New Roman" panose="02020603050405020304" pitchFamily="18" charset="0"/>
              </a:rPr>
              <a:t>Ingegneria forense strutturale</a:t>
            </a:r>
          </a:p>
          <a:p>
            <a:pPr algn="just">
              <a:lnSpc>
                <a:spcPct val="80000"/>
              </a:lnSpc>
              <a:buClrTx/>
            </a:pPr>
            <a:r>
              <a:rPr lang="it-IT" sz="1700" dirty="0">
                <a:latin typeface="Times New Roman" panose="02020603050405020304" pitchFamily="18" charset="0"/>
                <a:cs typeface="Times New Roman" panose="02020603050405020304" pitchFamily="18" charset="0"/>
              </a:rPr>
              <a:t>crolli e dissesti</a:t>
            </a:r>
          </a:p>
          <a:p>
            <a:pPr algn="just">
              <a:lnSpc>
                <a:spcPct val="80000"/>
              </a:lnSpc>
              <a:buClrTx/>
            </a:pPr>
            <a:r>
              <a:rPr lang="it-IT" sz="1700" dirty="0">
                <a:latin typeface="Times New Roman" panose="02020603050405020304" pitchFamily="18" charset="0"/>
                <a:cs typeface="Times New Roman" panose="02020603050405020304" pitchFamily="18" charset="0"/>
              </a:rPr>
              <a:t>interventi urgenti di messa in sicurezza</a:t>
            </a:r>
          </a:p>
          <a:p>
            <a:pPr algn="just">
              <a:lnSpc>
                <a:spcPct val="80000"/>
              </a:lnSpc>
              <a:buClrTx/>
            </a:pPr>
            <a:r>
              <a:rPr lang="it-IT" sz="1700" dirty="0">
                <a:latin typeface="Times New Roman" panose="02020603050405020304" pitchFamily="18" charset="0"/>
                <a:cs typeface="Times New Roman" panose="02020603050405020304" pitchFamily="18" charset="0"/>
              </a:rPr>
              <a:t>grandi opere (dighe, gallerie, ponti)</a:t>
            </a:r>
          </a:p>
          <a:p>
            <a:pPr marL="0" indent="0" algn="just">
              <a:buFont typeface="Wingdings 2"/>
              <a:buNone/>
            </a:pPr>
            <a:endParaRPr lang="it-IT" sz="2000" dirty="0">
              <a:latin typeface="Times New Roman" panose="02020603050405020304" pitchFamily="18" charset="0"/>
              <a:cs typeface="Times New Roman" panose="02020603050405020304" pitchFamily="18" charset="0"/>
            </a:endParaRPr>
          </a:p>
          <a:p>
            <a:pPr marL="0" indent="0" algn="just">
              <a:lnSpc>
                <a:spcPct val="80000"/>
              </a:lnSpc>
              <a:buNone/>
            </a:pPr>
            <a:r>
              <a:rPr lang="it-IT" sz="1700" b="1" i="1" dirty="0" err="1">
                <a:latin typeface="Times New Roman" panose="02020603050405020304" pitchFamily="18" charset="0"/>
                <a:cs typeface="Times New Roman" panose="02020603050405020304" pitchFamily="18" charset="0"/>
              </a:rPr>
              <a:t>Esplosivistica</a:t>
            </a:r>
            <a:endParaRPr lang="it-IT" sz="1700" b="1" i="1" dirty="0">
              <a:latin typeface="Times New Roman" panose="02020603050405020304" pitchFamily="18" charset="0"/>
              <a:cs typeface="Times New Roman" panose="02020603050405020304" pitchFamily="18" charset="0"/>
            </a:endParaRPr>
          </a:p>
          <a:p>
            <a:pPr marL="0" indent="0" algn="just">
              <a:lnSpc>
                <a:spcPct val="80000"/>
              </a:lnSpc>
              <a:buNone/>
            </a:pPr>
            <a:r>
              <a:rPr lang="it-IT" sz="1700" b="1" i="1" dirty="0">
                <a:latin typeface="Times New Roman" panose="02020603050405020304" pitchFamily="18" charset="0"/>
                <a:cs typeface="Times New Roman" panose="02020603050405020304" pitchFamily="18" charset="0"/>
              </a:rPr>
              <a:t>Balistica forense</a:t>
            </a:r>
          </a:p>
          <a:p>
            <a:pPr marL="0" indent="0" algn="just">
              <a:buFont typeface="Wingdings 2"/>
              <a:buNone/>
            </a:pP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07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20688"/>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Il ruolo dell’ingegnere forense /1</a:t>
            </a:r>
          </a:p>
        </p:txBody>
      </p:sp>
      <p:sp>
        <p:nvSpPr>
          <p:cNvPr id="3" name="Segnaposto contenuto 2"/>
          <p:cNvSpPr>
            <a:spLocks noGrp="1"/>
          </p:cNvSpPr>
          <p:nvPr>
            <p:ph idx="1"/>
          </p:nvPr>
        </p:nvSpPr>
        <p:spPr>
          <a:xfrm>
            <a:off x="539552" y="1484784"/>
            <a:ext cx="8183880" cy="4403976"/>
          </a:xfrm>
        </p:spPr>
        <p:txBody>
          <a:bodyPr>
            <a:normAutofit/>
          </a:bodyPr>
          <a:lstStyle/>
          <a:p>
            <a:pPr marL="0" indent="0">
              <a:buNone/>
            </a:pPr>
            <a:r>
              <a:rPr lang="it-IT" sz="2400" dirty="0">
                <a:latin typeface="Times New Roman" panose="02020603050405020304" pitchFamily="18" charset="0"/>
                <a:cs typeface="Times New Roman" panose="02020603050405020304" pitchFamily="18" charset="0"/>
              </a:rPr>
              <a:t>L’ingegnere forense nell’ambito giudiziario può ricoprire i seguenti ruoli:</a:t>
            </a:r>
          </a:p>
          <a:p>
            <a:pPr>
              <a:buClrTx/>
              <a:buFont typeface="Wingdings" panose="05000000000000000000" pitchFamily="2" charset="2"/>
              <a:buChar char="Ø"/>
            </a:pPr>
            <a:r>
              <a:rPr lang="it-IT" sz="2400" dirty="0">
                <a:latin typeface="Times New Roman" panose="02020603050405020304" pitchFamily="18" charset="0"/>
                <a:cs typeface="Times New Roman" panose="02020603050405020304" pitchFamily="18" charset="0"/>
              </a:rPr>
              <a:t>Consulente Tecnico del P.M.;</a:t>
            </a:r>
          </a:p>
          <a:p>
            <a:pPr>
              <a:buClrTx/>
              <a:buFont typeface="Wingdings" panose="05000000000000000000" pitchFamily="2" charset="2"/>
              <a:buChar char="Ø"/>
            </a:pPr>
            <a:r>
              <a:rPr lang="it-IT" sz="2400" dirty="0">
                <a:latin typeface="Times New Roman" panose="02020603050405020304" pitchFamily="18" charset="0"/>
                <a:cs typeface="Times New Roman" panose="02020603050405020304" pitchFamily="18" charset="0"/>
              </a:rPr>
              <a:t>Perito nel processo penale su mandato del G.I.P./G.U.P. e Giudice del dibattimento monocratico o collegiale;</a:t>
            </a:r>
          </a:p>
          <a:p>
            <a:pPr>
              <a:buClrTx/>
              <a:buFont typeface="Wingdings" panose="05000000000000000000" pitchFamily="2" charset="2"/>
              <a:buChar char="Ø"/>
            </a:pPr>
            <a:r>
              <a:rPr lang="it-IT" sz="2400" dirty="0">
                <a:latin typeface="Times New Roman" panose="02020603050405020304" pitchFamily="18" charset="0"/>
                <a:cs typeface="Times New Roman" panose="02020603050405020304" pitchFamily="18" charset="0"/>
              </a:rPr>
              <a:t>Consulente Tecnico di Ufficio nel procedimento civile;</a:t>
            </a:r>
          </a:p>
          <a:p>
            <a:pPr>
              <a:buClrTx/>
              <a:buFont typeface="Wingdings" panose="05000000000000000000" pitchFamily="2" charset="2"/>
              <a:buChar char="Ø"/>
            </a:pPr>
            <a:r>
              <a:rPr lang="it-IT" sz="2400" dirty="0">
                <a:latin typeface="Times New Roman" panose="02020603050405020304" pitchFamily="18" charset="0"/>
                <a:cs typeface="Times New Roman" panose="02020603050405020304" pitchFamily="18" charset="0"/>
              </a:rPr>
              <a:t>Consulente Tecnico/perito di parte.</a:t>
            </a:r>
          </a:p>
          <a:p>
            <a:pPr marL="0" indent="0">
              <a:buNone/>
            </a:pPr>
            <a:endParaRPr lang="it-IT" sz="2400"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624EDC28-8DAF-4596-A783-9EB28260563D}" type="slidenum">
              <a:rPr lang="it-IT" smtClean="0"/>
              <a:t>6</a:t>
            </a:fld>
            <a:endParaRPr lang="it-IT"/>
          </a:p>
        </p:txBody>
      </p:sp>
    </p:spTree>
    <p:extLst>
      <p:ext uri="{BB962C8B-B14F-4D97-AF65-F5344CB8AC3E}">
        <p14:creationId xmlns:p14="http://schemas.microsoft.com/office/powerpoint/2010/main" val="29496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7637" y="404664"/>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Il ruolo dell’ingegnere forense /2</a:t>
            </a:r>
          </a:p>
        </p:txBody>
      </p:sp>
      <p:sp>
        <p:nvSpPr>
          <p:cNvPr id="5" name="Segnaposto numero diapositiva 4"/>
          <p:cNvSpPr>
            <a:spLocks noGrp="1"/>
          </p:cNvSpPr>
          <p:nvPr>
            <p:ph type="sldNum" sz="quarter" idx="12"/>
          </p:nvPr>
        </p:nvSpPr>
        <p:spPr/>
        <p:txBody>
          <a:bodyPr/>
          <a:lstStyle/>
          <a:p>
            <a:fld id="{624EDC28-8DAF-4596-A783-9EB28260563D}" type="slidenum">
              <a:rPr lang="it-IT" smtClean="0"/>
              <a:t>7</a:t>
            </a:fld>
            <a:endParaRPr lang="it-IT"/>
          </a:p>
        </p:txBody>
      </p:sp>
      <p:pic>
        <p:nvPicPr>
          <p:cNvPr id="4" name="Immagine 3"/>
          <p:cNvPicPr>
            <a:picLocks noChangeAspect="1"/>
          </p:cNvPicPr>
          <p:nvPr/>
        </p:nvPicPr>
        <p:blipFill>
          <a:blip r:embed="rId2"/>
          <a:stretch>
            <a:fillRect/>
          </a:stretch>
        </p:blipFill>
        <p:spPr>
          <a:xfrm>
            <a:off x="1701852" y="1057672"/>
            <a:ext cx="5975449" cy="4824536"/>
          </a:xfrm>
          <a:prstGeom prst="rect">
            <a:avLst/>
          </a:prstGeom>
        </p:spPr>
      </p:pic>
    </p:spTree>
    <p:extLst>
      <p:ext uri="{BB962C8B-B14F-4D97-AF65-F5344CB8AC3E}">
        <p14:creationId xmlns:p14="http://schemas.microsoft.com/office/powerpoint/2010/main" val="8729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Il ruolo dell’ingegnere forense /3</a:t>
            </a:r>
          </a:p>
        </p:txBody>
      </p:sp>
      <p:sp>
        <p:nvSpPr>
          <p:cNvPr id="3" name="Segnaposto contenuto 2"/>
          <p:cNvSpPr>
            <a:spLocks noGrp="1"/>
          </p:cNvSpPr>
          <p:nvPr>
            <p:ph idx="1"/>
          </p:nvPr>
        </p:nvSpPr>
        <p:spPr>
          <a:xfrm>
            <a:off x="539552" y="1484784"/>
            <a:ext cx="8183880" cy="4403976"/>
          </a:xfrm>
        </p:spPr>
        <p:txBody>
          <a:bodyPr>
            <a:normAutofit fontScale="85000" lnSpcReduction="20000"/>
          </a:bodyPr>
          <a:lstStyle/>
          <a:p>
            <a:pPr marL="0" indent="0">
              <a:buNone/>
            </a:pPr>
            <a:r>
              <a:rPr lang="it-IT" sz="2400" dirty="0">
                <a:latin typeface="Times New Roman" panose="02020603050405020304" pitchFamily="18" charset="0"/>
                <a:cs typeface="Times New Roman" panose="02020603050405020304" pitchFamily="18" charset="0"/>
              </a:rPr>
              <a:t>L’attività di ausiliario del Giudice, sia in ambito civile che in ambito penale, è da sempre una delle attività normalmente svolte dagli ingegneri liberi professionisti.</a:t>
            </a:r>
          </a:p>
          <a:p>
            <a:pPr marL="0" indent="0">
              <a:buNone/>
            </a:pPr>
            <a:r>
              <a:rPr lang="it-IT" sz="2400" dirty="0">
                <a:latin typeface="Times New Roman" panose="02020603050405020304" pitchFamily="18" charset="0"/>
                <a:cs typeface="Times New Roman" panose="02020603050405020304" pitchFamily="18" charset="0"/>
              </a:rPr>
              <a:t>Si tratta di un’attività di tipo particolare, ritenuta in alcuni casi, e comunque da alcuni, come un’occasione per mettersi al servizio della collettività e della giustizia, come un incarico complementare alla normale attività professionale, da svolgere a titolo pressoché onorifico.</a:t>
            </a:r>
          </a:p>
          <a:p>
            <a:pPr marL="0" indent="0">
              <a:buNone/>
            </a:pPr>
            <a:r>
              <a:rPr lang="it-IT" sz="2400" dirty="0">
                <a:latin typeface="Times New Roman" panose="02020603050405020304" pitchFamily="18" charset="0"/>
                <a:cs typeface="Times New Roman" panose="02020603050405020304" pitchFamily="18" charset="0"/>
              </a:rPr>
              <a:t>In realtà le cose non stanno così, né sarebbe giusto che così fosse.</a:t>
            </a:r>
          </a:p>
          <a:p>
            <a:pPr marL="0" indent="0">
              <a:buNone/>
            </a:pPr>
            <a:r>
              <a:rPr lang="it-IT" sz="2400" dirty="0">
                <a:latin typeface="Times New Roman" panose="02020603050405020304" pitchFamily="18" charset="0"/>
                <a:cs typeface="Times New Roman" panose="02020603050405020304" pitchFamily="18" charset="0"/>
              </a:rPr>
              <a:t>L’ingegnere che svolge il ruolo di ausiliario tecnico del giudice assolve, come in ogni altra sua attività, ad un incarico professionale, ancorché di particolare responsabilità, perché nelle vertenze e nei processi che hanno un risvolto di tipo tecnico le consulenze e le perizie tecniche possono in alcuni casi assumere di fatto le connotazioni di vere e proprie sentenze.</a:t>
            </a:r>
          </a:p>
          <a:p>
            <a:pPr marL="0" indent="0">
              <a:buNone/>
            </a:pPr>
            <a:r>
              <a:rPr lang="it-IT" sz="2400" dirty="0">
                <a:latin typeface="Times New Roman" panose="02020603050405020304" pitchFamily="18" charset="0"/>
                <a:cs typeface="Times New Roman" panose="02020603050405020304" pitchFamily="18" charset="0"/>
              </a:rPr>
              <a:t>Tutto ciò ha portato l’ingegnere che svolge tale attività ad assumere un ruolo specifico nell’iter delle procedure giudiziarie, tanto che la sua figura oggi viene comunemente definita con il termine di ingegnere forense.</a:t>
            </a:r>
          </a:p>
          <a:p>
            <a:pPr marL="0" indent="0" algn="just">
              <a:buNone/>
            </a:pPr>
            <a:endParaRPr lang="it-IT" sz="2400"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624EDC28-8DAF-4596-A783-9EB28260563D}" type="slidenum">
              <a:rPr lang="it-IT" smtClean="0"/>
              <a:t>8</a:t>
            </a:fld>
            <a:endParaRPr lang="it-IT"/>
          </a:p>
        </p:txBody>
      </p:sp>
    </p:spTree>
    <p:extLst>
      <p:ext uri="{BB962C8B-B14F-4D97-AF65-F5344CB8AC3E}">
        <p14:creationId xmlns:p14="http://schemas.microsoft.com/office/powerpoint/2010/main" val="207282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83880" cy="648072"/>
          </a:xfrm>
        </p:spPr>
        <p:txBody>
          <a:bodyPr>
            <a:normAutofit/>
          </a:bodyPr>
          <a:lstStyle/>
          <a:p>
            <a:pPr algn="ctr"/>
            <a:r>
              <a:rPr lang="it-IT" sz="3200" dirty="0">
                <a:solidFill>
                  <a:srgbClr val="33CCFF"/>
                </a:solidFill>
                <a:latin typeface="Times New Roman" panose="02020603050405020304" pitchFamily="18" charset="0"/>
                <a:cs typeface="Times New Roman" panose="02020603050405020304" pitchFamily="18" charset="0"/>
              </a:rPr>
              <a:t>Il ruolo dell’ingegnere forense /4</a:t>
            </a:r>
          </a:p>
        </p:txBody>
      </p:sp>
      <p:sp>
        <p:nvSpPr>
          <p:cNvPr id="3" name="Segnaposto contenuto 2"/>
          <p:cNvSpPr>
            <a:spLocks noGrp="1"/>
          </p:cNvSpPr>
          <p:nvPr>
            <p:ph idx="1"/>
          </p:nvPr>
        </p:nvSpPr>
        <p:spPr>
          <a:xfrm>
            <a:off x="539552" y="1340768"/>
            <a:ext cx="8183880" cy="4403976"/>
          </a:xfrm>
        </p:spPr>
        <p:txBody>
          <a:bodyPr>
            <a:normAutofit fontScale="85000" lnSpcReduction="20000"/>
          </a:bodyPr>
          <a:lstStyle/>
          <a:p>
            <a:pPr marL="0" indent="0">
              <a:buNone/>
            </a:pPr>
            <a:r>
              <a:rPr lang="it-IT" sz="2400" dirty="0">
                <a:latin typeface="Times New Roman" panose="02020603050405020304" pitchFamily="18" charset="0"/>
                <a:cs typeface="Times New Roman" panose="02020603050405020304" pitchFamily="18" charset="0"/>
              </a:rPr>
              <a:t>Essere ingegnere forense non significa quindi esercitare in modo occasionale attività di consulenza su incarico di un magistrato, significa essere in grado di unire alle conoscenze tecniche una conoscenza approfondita delle procedure e delle modalità operative in ambito giudiziario. Significa essere in grado di intervenire nelle vertenze sapendo impostare in modo corretto le proprie competenze tecniche nell’iter giudiziario, con la coscienza di assumersi in tal modo tutte le responsabilità che derivano dall’incarico. In questo modo, l’ingegnere forense acquisisce sempre di più il ruolo di insostituibile supporto per il magistrato il quale, con la sua collaborazione, è in grado di valutare ogni questione e argomentazione di tipo giuridico senza incorrere in errori di valutazione dal punto di vista tecnico/scientifico.</a:t>
            </a:r>
          </a:p>
          <a:p>
            <a:pPr marL="0" indent="0">
              <a:buNone/>
            </a:pPr>
            <a:r>
              <a:rPr lang="it-IT" sz="2400" dirty="0">
                <a:latin typeface="Times New Roman" panose="02020603050405020304" pitchFamily="18" charset="0"/>
                <a:cs typeface="Times New Roman" panose="02020603050405020304" pitchFamily="18" charset="0"/>
              </a:rPr>
              <a:t>L’attività di consulente di parte è difficile e di grande responsabilità in quanto, oltre a richiedere la stessa formazione e competenza del consulente tecnico d’ufficio, deve essere svolta con una sensibilità particolare dovendosi confrontare con il legale da un lato e, dall’altro lato, con le particolari esigenze del committente.</a:t>
            </a:r>
          </a:p>
        </p:txBody>
      </p:sp>
      <p:sp>
        <p:nvSpPr>
          <p:cNvPr id="5" name="Segnaposto numero diapositiva 4"/>
          <p:cNvSpPr>
            <a:spLocks noGrp="1"/>
          </p:cNvSpPr>
          <p:nvPr>
            <p:ph type="sldNum" sz="quarter" idx="12"/>
          </p:nvPr>
        </p:nvSpPr>
        <p:spPr/>
        <p:txBody>
          <a:bodyPr/>
          <a:lstStyle/>
          <a:p>
            <a:fld id="{624EDC28-8DAF-4596-A783-9EB28260563D}" type="slidenum">
              <a:rPr lang="it-IT" smtClean="0"/>
              <a:t>9</a:t>
            </a:fld>
            <a:endParaRPr lang="it-IT"/>
          </a:p>
        </p:txBody>
      </p:sp>
    </p:spTree>
    <p:extLst>
      <p:ext uri="{BB962C8B-B14F-4D97-AF65-F5344CB8AC3E}">
        <p14:creationId xmlns:p14="http://schemas.microsoft.com/office/powerpoint/2010/main" val="4026504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tro">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582</TotalTime>
  <Words>1130</Words>
  <Application>Microsoft Office PowerPoint</Application>
  <PresentationFormat>Presentazione su schermo (4:3)</PresentationFormat>
  <Paragraphs>105</Paragraphs>
  <Slides>22</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Calibri</vt:lpstr>
      <vt:lpstr>Times New Roman</vt:lpstr>
      <vt:lpstr>Verdana</vt:lpstr>
      <vt:lpstr>Wingdings</vt:lpstr>
      <vt:lpstr>Wingdings 2</vt:lpstr>
      <vt:lpstr>Astro</vt:lpstr>
      <vt:lpstr>Presentazione standard di PowerPoint</vt:lpstr>
      <vt:lpstr>L’ingegneria forense</vt:lpstr>
      <vt:lpstr>L’ingegnere forense /1</vt:lpstr>
      <vt:lpstr>L’ingegnere forense /2</vt:lpstr>
      <vt:lpstr>L’ingegnere forense /3</vt:lpstr>
      <vt:lpstr>Il ruolo dell’ingegnere forense /1</vt:lpstr>
      <vt:lpstr>Il ruolo dell’ingegnere forense /2</vt:lpstr>
      <vt:lpstr>Il ruolo dell’ingegnere forense /3</vt:lpstr>
      <vt:lpstr>Il ruolo dell’ingegnere forense /4</vt:lpstr>
      <vt:lpstr>Casi reali trattati</vt:lpstr>
      <vt:lpstr>Casi reali trattati</vt:lpstr>
      <vt:lpstr>Casi reali trattati</vt:lpstr>
      <vt:lpstr>Casi reali trattati</vt:lpstr>
      <vt:lpstr>Casi reali trattati</vt:lpstr>
      <vt:lpstr>Casi reali trattati</vt:lpstr>
      <vt:lpstr>Casi reali trattati</vt:lpstr>
      <vt:lpstr>Casi reali trattati</vt:lpstr>
      <vt:lpstr>Casi reali trattati</vt:lpstr>
      <vt:lpstr>Casi reali trattati</vt:lpstr>
      <vt:lpstr>Casi reali trattati</vt:lpstr>
      <vt:lpstr>Casi reali trattati</vt:lpstr>
      <vt:lpstr>Casi reali trattati</vt:lpstr>
    </vt:vector>
  </TitlesOfParts>
  <Company>FIATGROUP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Administrator</dc:creator>
  <cp:lastModifiedBy>RIno Cuccurullo</cp:lastModifiedBy>
  <cp:revision>45</cp:revision>
  <dcterms:created xsi:type="dcterms:W3CDTF">2016-11-17T09:58:00Z</dcterms:created>
  <dcterms:modified xsi:type="dcterms:W3CDTF">2019-11-02T11:18:34Z</dcterms:modified>
</cp:coreProperties>
</file>