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0" r:id="rId2"/>
    <p:sldId id="379" r:id="rId3"/>
    <p:sldId id="381" r:id="rId4"/>
    <p:sldId id="382" r:id="rId5"/>
    <p:sldId id="383" r:id="rId6"/>
    <p:sldId id="386" r:id="rId7"/>
    <p:sldId id="387" r:id="rId8"/>
    <p:sldId id="389" r:id="rId9"/>
    <p:sldId id="391" r:id="rId10"/>
    <p:sldId id="390" r:id="rId11"/>
    <p:sldId id="392" r:id="rId12"/>
    <p:sldId id="393" r:id="rId13"/>
    <p:sldId id="394" r:id="rId14"/>
    <p:sldId id="39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1Mf4OCdBkfuGrJoCMcUpw==" hashData="Qiyd6jxwKM35LgqnRizw5B63aLSFSwkNi4Zkw8sCssEOe8MloD6iGAQciSVLu50i3lumBINpZ9qd0dwX0A3rZ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745E6-4A53-406F-BDD3-05779C81067E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67CE8D9-7D1D-43E8-9DB4-C514B28F7A18}">
      <dgm:prSet phldrT="[Testo]"/>
      <dgm:spPr/>
      <dgm:t>
        <a:bodyPr/>
        <a:lstStyle/>
        <a:p>
          <a:r>
            <a:rPr lang="en-US" dirty="0"/>
            <a:t>Le </a:t>
          </a:r>
          <a:r>
            <a:rPr lang="en-US" dirty="0" err="1"/>
            <a:t>biomasse</a:t>
          </a:r>
          <a:r>
            <a:rPr lang="en-US" dirty="0"/>
            <a:t> </a:t>
          </a:r>
          <a:r>
            <a:rPr lang="en-US" dirty="0" err="1"/>
            <a:t>possono</a:t>
          </a:r>
          <a:r>
            <a:rPr lang="en-US" dirty="0"/>
            <a:t> </a:t>
          </a:r>
          <a:r>
            <a:rPr lang="en-US" dirty="0" err="1"/>
            <a:t>essere</a:t>
          </a:r>
          <a:r>
            <a:rPr lang="en-US" dirty="0"/>
            <a:t> applicate per:</a:t>
          </a:r>
        </a:p>
      </dgm:t>
    </dgm:pt>
    <dgm:pt modelId="{11887135-910B-492E-BFF8-BDC2D238C387}" type="parTrans" cxnId="{77811959-6E8F-4A51-AD77-57DC13FC376B}">
      <dgm:prSet/>
      <dgm:spPr/>
      <dgm:t>
        <a:bodyPr/>
        <a:lstStyle/>
        <a:p>
          <a:endParaRPr lang="en-US"/>
        </a:p>
      </dgm:t>
    </dgm:pt>
    <dgm:pt modelId="{790B55C7-C082-4E39-BC34-61A5BB61368E}" type="sibTrans" cxnId="{77811959-6E8F-4A51-AD77-57DC13FC376B}">
      <dgm:prSet/>
      <dgm:spPr/>
      <dgm:t>
        <a:bodyPr/>
        <a:lstStyle/>
        <a:p>
          <a:endParaRPr lang="en-US"/>
        </a:p>
      </dgm:t>
    </dgm:pt>
    <dgm:pt modelId="{AB6446D9-39A2-4E6D-A6D1-691905AB5283}">
      <dgm:prSet phldrT="[Testo]"/>
      <dgm:spPr/>
      <dgm:t>
        <a:bodyPr/>
        <a:lstStyle/>
        <a:p>
          <a:r>
            <a:rPr lang="en-US" dirty="0" err="1"/>
            <a:t>Produzione</a:t>
          </a:r>
          <a:r>
            <a:rPr lang="en-US" dirty="0"/>
            <a:t> di </a:t>
          </a:r>
          <a:r>
            <a:rPr lang="en-US" dirty="0" err="1"/>
            <a:t>energia</a:t>
          </a:r>
          <a:r>
            <a:rPr lang="en-US" dirty="0"/>
            <a:t> (</a:t>
          </a:r>
          <a:r>
            <a:rPr lang="en-US" dirty="0" err="1"/>
            <a:t>biopower</a:t>
          </a:r>
          <a:r>
            <a:rPr lang="en-US" dirty="0"/>
            <a:t>)</a:t>
          </a:r>
        </a:p>
      </dgm:t>
    </dgm:pt>
    <dgm:pt modelId="{847A5231-B560-4AAD-A5C8-39130A01749E}" type="parTrans" cxnId="{1CBD145D-02CF-4BA8-B17F-DC5843F1AD59}">
      <dgm:prSet/>
      <dgm:spPr/>
      <dgm:t>
        <a:bodyPr/>
        <a:lstStyle/>
        <a:p>
          <a:endParaRPr lang="en-US"/>
        </a:p>
      </dgm:t>
    </dgm:pt>
    <dgm:pt modelId="{6444EE0D-99E2-404A-B0C0-CF2360CC2D17}" type="sibTrans" cxnId="{1CBD145D-02CF-4BA8-B17F-DC5843F1AD59}">
      <dgm:prSet/>
      <dgm:spPr/>
      <dgm:t>
        <a:bodyPr/>
        <a:lstStyle/>
        <a:p>
          <a:endParaRPr lang="en-US"/>
        </a:p>
      </dgm:t>
    </dgm:pt>
    <dgm:pt modelId="{DAE26865-E6E4-4CEB-8238-A3AA64C514EE}">
      <dgm:prSet phldrT="[Testo]"/>
      <dgm:spPr/>
      <dgm:t>
        <a:bodyPr/>
        <a:lstStyle/>
        <a:p>
          <a:r>
            <a:rPr lang="en-US" dirty="0" err="1"/>
            <a:t>Sintesi</a:t>
          </a:r>
          <a:r>
            <a:rPr lang="en-US" dirty="0"/>
            <a:t> di </a:t>
          </a:r>
          <a:r>
            <a:rPr lang="en-US" dirty="0" err="1"/>
            <a:t>prodotti</a:t>
          </a:r>
          <a:endParaRPr lang="en-US" dirty="0"/>
        </a:p>
        <a:p>
          <a:r>
            <a:rPr lang="en-US" dirty="0"/>
            <a:t>(</a:t>
          </a:r>
          <a:r>
            <a:rPr lang="en-US" dirty="0" err="1"/>
            <a:t>bioproduct</a:t>
          </a:r>
          <a:r>
            <a:rPr lang="en-US" dirty="0"/>
            <a:t>)</a:t>
          </a:r>
        </a:p>
      </dgm:t>
    </dgm:pt>
    <dgm:pt modelId="{6DFC9834-5CA4-4E92-9755-18E650ACA45E}" type="parTrans" cxnId="{D8AFD9C1-806E-4C30-94FD-806BF0B77854}">
      <dgm:prSet/>
      <dgm:spPr/>
      <dgm:t>
        <a:bodyPr/>
        <a:lstStyle/>
        <a:p>
          <a:endParaRPr lang="en-US"/>
        </a:p>
      </dgm:t>
    </dgm:pt>
    <dgm:pt modelId="{EA90B1B7-BFA5-4910-8E25-2AAE55197AE2}" type="sibTrans" cxnId="{D8AFD9C1-806E-4C30-94FD-806BF0B77854}">
      <dgm:prSet/>
      <dgm:spPr/>
      <dgm:t>
        <a:bodyPr/>
        <a:lstStyle/>
        <a:p>
          <a:endParaRPr lang="en-US"/>
        </a:p>
      </dgm:t>
    </dgm:pt>
    <dgm:pt modelId="{68440B49-2880-4E52-A810-608B53803C00}">
      <dgm:prSet phldrT="[Testo]"/>
      <dgm:spPr/>
      <dgm:t>
        <a:bodyPr/>
        <a:lstStyle/>
        <a:p>
          <a:r>
            <a:rPr lang="en-US" dirty="0" err="1"/>
            <a:t>Sintesi</a:t>
          </a:r>
          <a:r>
            <a:rPr lang="en-US" dirty="0"/>
            <a:t>  di </a:t>
          </a:r>
          <a:r>
            <a:rPr lang="en-US" dirty="0" err="1"/>
            <a:t>carburanti</a:t>
          </a:r>
          <a:r>
            <a:rPr lang="en-US" dirty="0"/>
            <a:t> (biofuel)</a:t>
          </a:r>
        </a:p>
      </dgm:t>
    </dgm:pt>
    <dgm:pt modelId="{00910BEE-AA5C-40FA-BD00-14268E7467F5}" type="sibTrans" cxnId="{BAAC85F3-1124-476D-83B4-F30C1B978639}">
      <dgm:prSet/>
      <dgm:spPr/>
      <dgm:t>
        <a:bodyPr/>
        <a:lstStyle/>
        <a:p>
          <a:endParaRPr lang="en-US"/>
        </a:p>
      </dgm:t>
    </dgm:pt>
    <dgm:pt modelId="{AD032E12-8DB9-40DE-BEAB-A7FFF594A310}" type="parTrans" cxnId="{BAAC85F3-1124-476D-83B4-F30C1B978639}">
      <dgm:prSet/>
      <dgm:spPr/>
      <dgm:t>
        <a:bodyPr/>
        <a:lstStyle/>
        <a:p>
          <a:endParaRPr lang="en-US"/>
        </a:p>
      </dgm:t>
    </dgm:pt>
    <dgm:pt modelId="{CFD6B99B-396E-463A-8C85-D32FD96A8E34}" type="pres">
      <dgm:prSet presAssocID="{A18745E6-4A53-406F-BDD3-05779C810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B50098-EA39-4189-AC00-40DAB02A9FF1}" type="pres">
      <dgm:prSet presAssocID="{567CE8D9-7D1D-43E8-9DB4-C514B28F7A18}" presName="hierRoot1" presStyleCnt="0">
        <dgm:presLayoutVars>
          <dgm:hierBranch val="init"/>
        </dgm:presLayoutVars>
      </dgm:prSet>
      <dgm:spPr/>
    </dgm:pt>
    <dgm:pt modelId="{34BCE6E3-3BCC-460C-95D1-369A5058EAAB}" type="pres">
      <dgm:prSet presAssocID="{567CE8D9-7D1D-43E8-9DB4-C514B28F7A18}" presName="rootComposite1" presStyleCnt="0"/>
      <dgm:spPr/>
    </dgm:pt>
    <dgm:pt modelId="{23104355-D534-43E5-853A-3E9F51E6B998}" type="pres">
      <dgm:prSet presAssocID="{567CE8D9-7D1D-43E8-9DB4-C514B28F7A18}" presName="rootText1" presStyleLbl="node0" presStyleIdx="0" presStyleCnt="1" custScaleX="136079" custScaleY="102021" custLinFactNeighborX="638" custLinFactNeighborY="-46640">
        <dgm:presLayoutVars>
          <dgm:chPref val="3"/>
        </dgm:presLayoutVars>
      </dgm:prSet>
      <dgm:spPr/>
    </dgm:pt>
    <dgm:pt modelId="{EEBE884E-B3A4-4BD7-B988-EB4DAF4DF007}" type="pres">
      <dgm:prSet presAssocID="{567CE8D9-7D1D-43E8-9DB4-C514B28F7A18}" presName="rootConnector1" presStyleLbl="node1" presStyleIdx="0" presStyleCnt="0"/>
      <dgm:spPr/>
    </dgm:pt>
    <dgm:pt modelId="{0D6BB750-356A-454C-948C-7B65807A39CB}" type="pres">
      <dgm:prSet presAssocID="{567CE8D9-7D1D-43E8-9DB4-C514B28F7A18}" presName="hierChild2" presStyleCnt="0"/>
      <dgm:spPr/>
    </dgm:pt>
    <dgm:pt modelId="{AAAEF189-1C98-4C76-B0C8-CC7CEE94EA72}" type="pres">
      <dgm:prSet presAssocID="{847A5231-B560-4AAD-A5C8-39130A01749E}" presName="Name37" presStyleLbl="parChTrans1D2" presStyleIdx="0" presStyleCnt="3"/>
      <dgm:spPr/>
    </dgm:pt>
    <dgm:pt modelId="{ABBDA216-3FA0-4B70-8D66-316AB58D9130}" type="pres">
      <dgm:prSet presAssocID="{AB6446D9-39A2-4E6D-A6D1-691905AB5283}" presName="hierRoot2" presStyleCnt="0">
        <dgm:presLayoutVars>
          <dgm:hierBranch val="init"/>
        </dgm:presLayoutVars>
      </dgm:prSet>
      <dgm:spPr/>
    </dgm:pt>
    <dgm:pt modelId="{D4F74A9F-11D5-4B44-969C-08C37D4CA742}" type="pres">
      <dgm:prSet presAssocID="{AB6446D9-39A2-4E6D-A6D1-691905AB5283}" presName="rootComposite" presStyleCnt="0"/>
      <dgm:spPr/>
    </dgm:pt>
    <dgm:pt modelId="{41A23313-E35F-48AD-A04F-C0271BBBDA36}" type="pres">
      <dgm:prSet presAssocID="{AB6446D9-39A2-4E6D-A6D1-691905AB5283}" presName="rootText" presStyleLbl="node2" presStyleIdx="0" presStyleCnt="3" custScaleX="95760" custScaleY="79003">
        <dgm:presLayoutVars>
          <dgm:chPref val="3"/>
        </dgm:presLayoutVars>
      </dgm:prSet>
      <dgm:spPr/>
    </dgm:pt>
    <dgm:pt modelId="{657E303E-E2FF-4316-A1B9-5012B75196CA}" type="pres">
      <dgm:prSet presAssocID="{AB6446D9-39A2-4E6D-A6D1-691905AB5283}" presName="rootConnector" presStyleLbl="node2" presStyleIdx="0" presStyleCnt="3"/>
      <dgm:spPr/>
    </dgm:pt>
    <dgm:pt modelId="{52A3AD17-AB8C-4503-8487-C8B15211B986}" type="pres">
      <dgm:prSet presAssocID="{AB6446D9-39A2-4E6D-A6D1-691905AB5283}" presName="hierChild4" presStyleCnt="0"/>
      <dgm:spPr/>
    </dgm:pt>
    <dgm:pt modelId="{CE1298E6-A5AD-48EB-9F11-BBD1AFC2D74F}" type="pres">
      <dgm:prSet presAssocID="{AB6446D9-39A2-4E6D-A6D1-691905AB5283}" presName="hierChild5" presStyleCnt="0"/>
      <dgm:spPr/>
    </dgm:pt>
    <dgm:pt modelId="{7D4233F2-71B5-48DB-B424-5200C9A042EF}" type="pres">
      <dgm:prSet presAssocID="{AD032E12-8DB9-40DE-BEAB-A7FFF594A310}" presName="Name37" presStyleLbl="parChTrans1D2" presStyleIdx="1" presStyleCnt="3"/>
      <dgm:spPr/>
    </dgm:pt>
    <dgm:pt modelId="{301B66F5-2E67-4187-B0E7-9BEA410CB106}" type="pres">
      <dgm:prSet presAssocID="{68440B49-2880-4E52-A810-608B53803C00}" presName="hierRoot2" presStyleCnt="0">
        <dgm:presLayoutVars>
          <dgm:hierBranch val="init"/>
        </dgm:presLayoutVars>
      </dgm:prSet>
      <dgm:spPr/>
    </dgm:pt>
    <dgm:pt modelId="{A9A406A9-DFB7-42DA-9D0A-C8B82C1A9C1D}" type="pres">
      <dgm:prSet presAssocID="{68440B49-2880-4E52-A810-608B53803C00}" presName="rootComposite" presStyleCnt="0"/>
      <dgm:spPr/>
    </dgm:pt>
    <dgm:pt modelId="{E6C1C1AE-1BB2-4F14-9712-3FF93040C383}" type="pres">
      <dgm:prSet presAssocID="{68440B49-2880-4E52-A810-608B53803C00}" presName="rootText" presStyleLbl="node2" presStyleIdx="1" presStyleCnt="3" custScaleX="92681" custScaleY="77961">
        <dgm:presLayoutVars>
          <dgm:chPref val="3"/>
        </dgm:presLayoutVars>
      </dgm:prSet>
      <dgm:spPr/>
    </dgm:pt>
    <dgm:pt modelId="{86803494-BA42-4568-B3E4-91DC204C0661}" type="pres">
      <dgm:prSet presAssocID="{68440B49-2880-4E52-A810-608B53803C00}" presName="rootConnector" presStyleLbl="node2" presStyleIdx="1" presStyleCnt="3"/>
      <dgm:spPr/>
    </dgm:pt>
    <dgm:pt modelId="{6B8285ED-3B6E-44D1-9B62-9BFC7DF49A9B}" type="pres">
      <dgm:prSet presAssocID="{68440B49-2880-4E52-A810-608B53803C00}" presName="hierChild4" presStyleCnt="0"/>
      <dgm:spPr/>
    </dgm:pt>
    <dgm:pt modelId="{CBFA60EB-B864-4370-A55F-0AA19483EE9B}" type="pres">
      <dgm:prSet presAssocID="{68440B49-2880-4E52-A810-608B53803C00}" presName="hierChild5" presStyleCnt="0"/>
      <dgm:spPr/>
    </dgm:pt>
    <dgm:pt modelId="{A0B4D83B-0D4E-4AFC-9EC7-CF341C5A433E}" type="pres">
      <dgm:prSet presAssocID="{6DFC9834-5CA4-4E92-9755-18E650ACA45E}" presName="Name37" presStyleLbl="parChTrans1D2" presStyleIdx="2" presStyleCnt="3"/>
      <dgm:spPr/>
    </dgm:pt>
    <dgm:pt modelId="{E98411CA-EFF5-4D92-944A-52E07CE71968}" type="pres">
      <dgm:prSet presAssocID="{DAE26865-E6E4-4CEB-8238-A3AA64C514EE}" presName="hierRoot2" presStyleCnt="0">
        <dgm:presLayoutVars>
          <dgm:hierBranch val="init"/>
        </dgm:presLayoutVars>
      </dgm:prSet>
      <dgm:spPr/>
    </dgm:pt>
    <dgm:pt modelId="{B6307D4B-C916-4EDD-BBB2-E7615C6AD786}" type="pres">
      <dgm:prSet presAssocID="{DAE26865-E6E4-4CEB-8238-A3AA64C514EE}" presName="rootComposite" presStyleCnt="0"/>
      <dgm:spPr/>
    </dgm:pt>
    <dgm:pt modelId="{94286C27-640D-4E40-8879-3FE3ABA31F59}" type="pres">
      <dgm:prSet presAssocID="{DAE26865-E6E4-4CEB-8238-A3AA64C514EE}" presName="rootText" presStyleLbl="node2" presStyleIdx="2" presStyleCnt="3" custScaleX="88829" custScaleY="79003">
        <dgm:presLayoutVars>
          <dgm:chPref val="3"/>
        </dgm:presLayoutVars>
      </dgm:prSet>
      <dgm:spPr/>
    </dgm:pt>
    <dgm:pt modelId="{BD8E750C-14B5-4E01-B9D8-5683DAA0F71B}" type="pres">
      <dgm:prSet presAssocID="{DAE26865-E6E4-4CEB-8238-A3AA64C514EE}" presName="rootConnector" presStyleLbl="node2" presStyleIdx="2" presStyleCnt="3"/>
      <dgm:spPr/>
    </dgm:pt>
    <dgm:pt modelId="{5613BB95-0575-491E-A26E-3B6F97568F98}" type="pres">
      <dgm:prSet presAssocID="{DAE26865-E6E4-4CEB-8238-A3AA64C514EE}" presName="hierChild4" presStyleCnt="0"/>
      <dgm:spPr/>
    </dgm:pt>
    <dgm:pt modelId="{54F8E465-5041-4A76-BAC6-29A4428051F7}" type="pres">
      <dgm:prSet presAssocID="{DAE26865-E6E4-4CEB-8238-A3AA64C514EE}" presName="hierChild5" presStyleCnt="0"/>
      <dgm:spPr/>
    </dgm:pt>
    <dgm:pt modelId="{18699830-CB3D-44A3-B79C-43216BB4B4EE}" type="pres">
      <dgm:prSet presAssocID="{567CE8D9-7D1D-43E8-9DB4-C514B28F7A18}" presName="hierChild3" presStyleCnt="0"/>
      <dgm:spPr/>
    </dgm:pt>
  </dgm:ptLst>
  <dgm:cxnLst>
    <dgm:cxn modelId="{8F5F150F-C74F-4E51-AA8C-D74CA952CA8A}" type="presOf" srcId="{68440B49-2880-4E52-A810-608B53803C00}" destId="{86803494-BA42-4568-B3E4-91DC204C0661}" srcOrd="1" destOrd="0" presId="urn:microsoft.com/office/officeart/2005/8/layout/orgChart1"/>
    <dgm:cxn modelId="{D8F3D123-B8DE-459E-B2B3-42A7F0275556}" type="presOf" srcId="{A18745E6-4A53-406F-BDD3-05779C81067E}" destId="{CFD6B99B-396E-463A-8C85-D32FD96A8E34}" srcOrd="0" destOrd="0" presId="urn:microsoft.com/office/officeart/2005/8/layout/orgChart1"/>
    <dgm:cxn modelId="{E46E3630-BC9F-4E46-96EA-A5AC24EF21D3}" type="presOf" srcId="{567CE8D9-7D1D-43E8-9DB4-C514B28F7A18}" destId="{23104355-D534-43E5-853A-3E9F51E6B998}" srcOrd="0" destOrd="0" presId="urn:microsoft.com/office/officeart/2005/8/layout/orgChart1"/>
    <dgm:cxn modelId="{1CBD145D-02CF-4BA8-B17F-DC5843F1AD59}" srcId="{567CE8D9-7D1D-43E8-9DB4-C514B28F7A18}" destId="{AB6446D9-39A2-4E6D-A6D1-691905AB5283}" srcOrd="0" destOrd="0" parTransId="{847A5231-B560-4AAD-A5C8-39130A01749E}" sibTransId="{6444EE0D-99E2-404A-B0C0-CF2360CC2D17}"/>
    <dgm:cxn modelId="{75D4B050-E678-4FCE-AF7F-90D4E5DBD326}" type="presOf" srcId="{AD032E12-8DB9-40DE-BEAB-A7FFF594A310}" destId="{7D4233F2-71B5-48DB-B424-5200C9A042EF}" srcOrd="0" destOrd="0" presId="urn:microsoft.com/office/officeart/2005/8/layout/orgChart1"/>
    <dgm:cxn modelId="{77811959-6E8F-4A51-AD77-57DC13FC376B}" srcId="{A18745E6-4A53-406F-BDD3-05779C81067E}" destId="{567CE8D9-7D1D-43E8-9DB4-C514B28F7A18}" srcOrd="0" destOrd="0" parTransId="{11887135-910B-492E-BFF8-BDC2D238C387}" sibTransId="{790B55C7-C082-4E39-BC34-61A5BB61368E}"/>
    <dgm:cxn modelId="{682B3380-9D33-474E-BEDF-83C3C153C005}" type="presOf" srcId="{68440B49-2880-4E52-A810-608B53803C00}" destId="{E6C1C1AE-1BB2-4F14-9712-3FF93040C383}" srcOrd="0" destOrd="0" presId="urn:microsoft.com/office/officeart/2005/8/layout/orgChart1"/>
    <dgm:cxn modelId="{D22A618B-5167-4AA2-9755-F58F15F7F161}" type="presOf" srcId="{AB6446D9-39A2-4E6D-A6D1-691905AB5283}" destId="{657E303E-E2FF-4316-A1B9-5012B75196CA}" srcOrd="1" destOrd="0" presId="urn:microsoft.com/office/officeart/2005/8/layout/orgChart1"/>
    <dgm:cxn modelId="{49A398A2-C59D-4D06-92B0-BF1B8B96497E}" type="presOf" srcId="{DAE26865-E6E4-4CEB-8238-A3AA64C514EE}" destId="{94286C27-640D-4E40-8879-3FE3ABA31F59}" srcOrd="0" destOrd="0" presId="urn:microsoft.com/office/officeart/2005/8/layout/orgChart1"/>
    <dgm:cxn modelId="{13583EB8-7B51-4BA5-9651-2D9C76D3FF50}" type="presOf" srcId="{847A5231-B560-4AAD-A5C8-39130A01749E}" destId="{AAAEF189-1C98-4C76-B0C8-CC7CEE94EA72}" srcOrd="0" destOrd="0" presId="urn:microsoft.com/office/officeart/2005/8/layout/orgChart1"/>
    <dgm:cxn modelId="{D8AFD9C1-806E-4C30-94FD-806BF0B77854}" srcId="{567CE8D9-7D1D-43E8-9DB4-C514B28F7A18}" destId="{DAE26865-E6E4-4CEB-8238-A3AA64C514EE}" srcOrd="2" destOrd="0" parTransId="{6DFC9834-5CA4-4E92-9755-18E650ACA45E}" sibTransId="{EA90B1B7-BFA5-4910-8E25-2AAE55197AE2}"/>
    <dgm:cxn modelId="{436795F1-A63F-4F39-902D-5E67A79C6817}" type="presOf" srcId="{6DFC9834-5CA4-4E92-9755-18E650ACA45E}" destId="{A0B4D83B-0D4E-4AFC-9EC7-CF341C5A433E}" srcOrd="0" destOrd="0" presId="urn:microsoft.com/office/officeart/2005/8/layout/orgChart1"/>
    <dgm:cxn modelId="{BAAC85F3-1124-476D-83B4-F30C1B978639}" srcId="{567CE8D9-7D1D-43E8-9DB4-C514B28F7A18}" destId="{68440B49-2880-4E52-A810-608B53803C00}" srcOrd="1" destOrd="0" parTransId="{AD032E12-8DB9-40DE-BEAB-A7FFF594A310}" sibTransId="{00910BEE-AA5C-40FA-BD00-14268E7467F5}"/>
    <dgm:cxn modelId="{130C53F8-5275-4494-B7E0-607B7CB39B7D}" type="presOf" srcId="{DAE26865-E6E4-4CEB-8238-A3AA64C514EE}" destId="{BD8E750C-14B5-4E01-B9D8-5683DAA0F71B}" srcOrd="1" destOrd="0" presId="urn:microsoft.com/office/officeart/2005/8/layout/orgChart1"/>
    <dgm:cxn modelId="{37E24BF9-64BC-442A-9ACD-319289C41246}" type="presOf" srcId="{AB6446D9-39A2-4E6D-A6D1-691905AB5283}" destId="{41A23313-E35F-48AD-A04F-C0271BBBDA36}" srcOrd="0" destOrd="0" presId="urn:microsoft.com/office/officeart/2005/8/layout/orgChart1"/>
    <dgm:cxn modelId="{3301CEFA-E865-429D-9054-801C9E38B09E}" type="presOf" srcId="{567CE8D9-7D1D-43E8-9DB4-C514B28F7A18}" destId="{EEBE884E-B3A4-4BD7-B988-EB4DAF4DF007}" srcOrd="1" destOrd="0" presId="urn:microsoft.com/office/officeart/2005/8/layout/orgChart1"/>
    <dgm:cxn modelId="{AC4F5025-FE9E-4AFC-8B40-B1F8F94AA50C}" type="presParOf" srcId="{CFD6B99B-396E-463A-8C85-D32FD96A8E34}" destId="{56B50098-EA39-4189-AC00-40DAB02A9FF1}" srcOrd="0" destOrd="0" presId="urn:microsoft.com/office/officeart/2005/8/layout/orgChart1"/>
    <dgm:cxn modelId="{D054CDC2-42E2-4CE4-9444-0E767733E2E7}" type="presParOf" srcId="{56B50098-EA39-4189-AC00-40DAB02A9FF1}" destId="{34BCE6E3-3BCC-460C-95D1-369A5058EAAB}" srcOrd="0" destOrd="0" presId="urn:microsoft.com/office/officeart/2005/8/layout/orgChart1"/>
    <dgm:cxn modelId="{B6B50F92-0ECA-420C-BD52-AB8B27DA5896}" type="presParOf" srcId="{34BCE6E3-3BCC-460C-95D1-369A5058EAAB}" destId="{23104355-D534-43E5-853A-3E9F51E6B998}" srcOrd="0" destOrd="0" presId="urn:microsoft.com/office/officeart/2005/8/layout/orgChart1"/>
    <dgm:cxn modelId="{00EE0CEA-6095-4406-8147-2182586FF656}" type="presParOf" srcId="{34BCE6E3-3BCC-460C-95D1-369A5058EAAB}" destId="{EEBE884E-B3A4-4BD7-B988-EB4DAF4DF007}" srcOrd="1" destOrd="0" presId="urn:microsoft.com/office/officeart/2005/8/layout/orgChart1"/>
    <dgm:cxn modelId="{084E8ACE-AA65-4DB3-9859-11C29200C394}" type="presParOf" srcId="{56B50098-EA39-4189-AC00-40DAB02A9FF1}" destId="{0D6BB750-356A-454C-948C-7B65807A39CB}" srcOrd="1" destOrd="0" presId="urn:microsoft.com/office/officeart/2005/8/layout/orgChart1"/>
    <dgm:cxn modelId="{E0AF6E9F-F18F-49B4-9193-4F8561F9C2A2}" type="presParOf" srcId="{0D6BB750-356A-454C-948C-7B65807A39CB}" destId="{AAAEF189-1C98-4C76-B0C8-CC7CEE94EA72}" srcOrd="0" destOrd="0" presId="urn:microsoft.com/office/officeart/2005/8/layout/orgChart1"/>
    <dgm:cxn modelId="{93FF8AA9-01F3-4CDA-8AED-86363939B763}" type="presParOf" srcId="{0D6BB750-356A-454C-948C-7B65807A39CB}" destId="{ABBDA216-3FA0-4B70-8D66-316AB58D9130}" srcOrd="1" destOrd="0" presId="urn:microsoft.com/office/officeart/2005/8/layout/orgChart1"/>
    <dgm:cxn modelId="{63236C0E-C1AE-4346-B4CD-228720F672EC}" type="presParOf" srcId="{ABBDA216-3FA0-4B70-8D66-316AB58D9130}" destId="{D4F74A9F-11D5-4B44-969C-08C37D4CA742}" srcOrd="0" destOrd="0" presId="urn:microsoft.com/office/officeart/2005/8/layout/orgChart1"/>
    <dgm:cxn modelId="{FA8ACD8F-5EDD-483F-97FE-E546481D9263}" type="presParOf" srcId="{D4F74A9F-11D5-4B44-969C-08C37D4CA742}" destId="{41A23313-E35F-48AD-A04F-C0271BBBDA36}" srcOrd="0" destOrd="0" presId="urn:microsoft.com/office/officeart/2005/8/layout/orgChart1"/>
    <dgm:cxn modelId="{373AF9EC-7471-424A-BFC7-D8C8C84C2A5A}" type="presParOf" srcId="{D4F74A9F-11D5-4B44-969C-08C37D4CA742}" destId="{657E303E-E2FF-4316-A1B9-5012B75196CA}" srcOrd="1" destOrd="0" presId="urn:microsoft.com/office/officeart/2005/8/layout/orgChart1"/>
    <dgm:cxn modelId="{9B612811-8386-4B5D-BD68-5F143D3CA9D2}" type="presParOf" srcId="{ABBDA216-3FA0-4B70-8D66-316AB58D9130}" destId="{52A3AD17-AB8C-4503-8487-C8B15211B986}" srcOrd="1" destOrd="0" presId="urn:microsoft.com/office/officeart/2005/8/layout/orgChart1"/>
    <dgm:cxn modelId="{CE1C5BB9-29FA-4C24-8317-A707F03A0603}" type="presParOf" srcId="{ABBDA216-3FA0-4B70-8D66-316AB58D9130}" destId="{CE1298E6-A5AD-48EB-9F11-BBD1AFC2D74F}" srcOrd="2" destOrd="0" presId="urn:microsoft.com/office/officeart/2005/8/layout/orgChart1"/>
    <dgm:cxn modelId="{7E3E7B46-579D-41A1-A8AC-67DBDE87965F}" type="presParOf" srcId="{0D6BB750-356A-454C-948C-7B65807A39CB}" destId="{7D4233F2-71B5-48DB-B424-5200C9A042EF}" srcOrd="2" destOrd="0" presId="urn:microsoft.com/office/officeart/2005/8/layout/orgChart1"/>
    <dgm:cxn modelId="{FA530110-8DB7-4464-9775-65DD5BDBD08B}" type="presParOf" srcId="{0D6BB750-356A-454C-948C-7B65807A39CB}" destId="{301B66F5-2E67-4187-B0E7-9BEA410CB106}" srcOrd="3" destOrd="0" presId="urn:microsoft.com/office/officeart/2005/8/layout/orgChart1"/>
    <dgm:cxn modelId="{90694746-0CAC-4EAC-99C2-E88675F8F93D}" type="presParOf" srcId="{301B66F5-2E67-4187-B0E7-9BEA410CB106}" destId="{A9A406A9-DFB7-42DA-9D0A-C8B82C1A9C1D}" srcOrd="0" destOrd="0" presId="urn:microsoft.com/office/officeart/2005/8/layout/orgChart1"/>
    <dgm:cxn modelId="{EF7B4B5F-BB3C-475E-956A-8864763F0911}" type="presParOf" srcId="{A9A406A9-DFB7-42DA-9D0A-C8B82C1A9C1D}" destId="{E6C1C1AE-1BB2-4F14-9712-3FF93040C383}" srcOrd="0" destOrd="0" presId="urn:microsoft.com/office/officeart/2005/8/layout/orgChart1"/>
    <dgm:cxn modelId="{5A65D597-E19A-4191-8DE7-AA3E5C4341B1}" type="presParOf" srcId="{A9A406A9-DFB7-42DA-9D0A-C8B82C1A9C1D}" destId="{86803494-BA42-4568-B3E4-91DC204C0661}" srcOrd="1" destOrd="0" presId="urn:microsoft.com/office/officeart/2005/8/layout/orgChart1"/>
    <dgm:cxn modelId="{35A2DA18-3A74-46DB-93D3-17A80CDD3FBE}" type="presParOf" srcId="{301B66F5-2E67-4187-B0E7-9BEA410CB106}" destId="{6B8285ED-3B6E-44D1-9B62-9BFC7DF49A9B}" srcOrd="1" destOrd="0" presId="urn:microsoft.com/office/officeart/2005/8/layout/orgChart1"/>
    <dgm:cxn modelId="{6CB3BBFA-D98E-434B-BCB4-19384556C895}" type="presParOf" srcId="{301B66F5-2E67-4187-B0E7-9BEA410CB106}" destId="{CBFA60EB-B864-4370-A55F-0AA19483EE9B}" srcOrd="2" destOrd="0" presId="urn:microsoft.com/office/officeart/2005/8/layout/orgChart1"/>
    <dgm:cxn modelId="{D5D2A333-F9F8-4FBA-AB3F-56919A8530C9}" type="presParOf" srcId="{0D6BB750-356A-454C-948C-7B65807A39CB}" destId="{A0B4D83B-0D4E-4AFC-9EC7-CF341C5A433E}" srcOrd="4" destOrd="0" presId="urn:microsoft.com/office/officeart/2005/8/layout/orgChart1"/>
    <dgm:cxn modelId="{9AA871A2-CBB9-46A6-8829-C871AA31B825}" type="presParOf" srcId="{0D6BB750-356A-454C-948C-7B65807A39CB}" destId="{E98411CA-EFF5-4D92-944A-52E07CE71968}" srcOrd="5" destOrd="0" presId="urn:microsoft.com/office/officeart/2005/8/layout/orgChart1"/>
    <dgm:cxn modelId="{22069E2B-4B57-4CC9-8BF0-F53E6B4AE090}" type="presParOf" srcId="{E98411CA-EFF5-4D92-944A-52E07CE71968}" destId="{B6307D4B-C916-4EDD-BBB2-E7615C6AD786}" srcOrd="0" destOrd="0" presId="urn:microsoft.com/office/officeart/2005/8/layout/orgChart1"/>
    <dgm:cxn modelId="{751BAD2A-906A-4EDF-ABBF-24B3A396C16F}" type="presParOf" srcId="{B6307D4B-C916-4EDD-BBB2-E7615C6AD786}" destId="{94286C27-640D-4E40-8879-3FE3ABA31F59}" srcOrd="0" destOrd="0" presId="urn:microsoft.com/office/officeart/2005/8/layout/orgChart1"/>
    <dgm:cxn modelId="{6D1E1463-3CD7-4775-A005-540178EEA869}" type="presParOf" srcId="{B6307D4B-C916-4EDD-BBB2-E7615C6AD786}" destId="{BD8E750C-14B5-4E01-B9D8-5683DAA0F71B}" srcOrd="1" destOrd="0" presId="urn:microsoft.com/office/officeart/2005/8/layout/orgChart1"/>
    <dgm:cxn modelId="{7F57E8EB-9169-468A-97A1-4289C4A570CD}" type="presParOf" srcId="{E98411CA-EFF5-4D92-944A-52E07CE71968}" destId="{5613BB95-0575-491E-A26E-3B6F97568F98}" srcOrd="1" destOrd="0" presId="urn:microsoft.com/office/officeart/2005/8/layout/orgChart1"/>
    <dgm:cxn modelId="{3D68A535-2BB2-4C8B-8428-EE2A036E6DC9}" type="presParOf" srcId="{E98411CA-EFF5-4D92-944A-52E07CE71968}" destId="{54F8E465-5041-4A76-BAC6-29A4428051F7}" srcOrd="2" destOrd="0" presId="urn:microsoft.com/office/officeart/2005/8/layout/orgChart1"/>
    <dgm:cxn modelId="{CCBCD37E-B086-4737-A101-C14F7D60EBB7}" type="presParOf" srcId="{56B50098-EA39-4189-AC00-40DAB02A9FF1}" destId="{18699830-CB3D-44A3-B79C-43216BB4B4EE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4D83B-0D4E-4AFC-9EC7-CF341C5A433E}">
      <dsp:nvSpPr>
        <dsp:cNvPr id="0" name=""/>
        <dsp:cNvSpPr/>
      </dsp:nvSpPr>
      <dsp:spPr>
        <a:xfrm>
          <a:off x="4172143" y="1606044"/>
          <a:ext cx="2981764" cy="1153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093"/>
              </a:lnTo>
              <a:lnTo>
                <a:pt x="2981764" y="880093"/>
              </a:lnTo>
              <a:lnTo>
                <a:pt x="2981764" y="115333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233F2-71B5-48DB-B424-5200C9A042EF}">
      <dsp:nvSpPr>
        <dsp:cNvPr id="0" name=""/>
        <dsp:cNvSpPr/>
      </dsp:nvSpPr>
      <dsp:spPr>
        <a:xfrm>
          <a:off x="4126423" y="1606044"/>
          <a:ext cx="91440" cy="1153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0093"/>
              </a:lnTo>
              <a:lnTo>
                <a:pt x="119299" y="880093"/>
              </a:lnTo>
              <a:lnTo>
                <a:pt x="119299" y="115333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EF189-1C98-4C76-B0C8-CC7CEE94EA72}">
      <dsp:nvSpPr>
        <dsp:cNvPr id="0" name=""/>
        <dsp:cNvSpPr/>
      </dsp:nvSpPr>
      <dsp:spPr>
        <a:xfrm>
          <a:off x="1247356" y="1606044"/>
          <a:ext cx="2924787" cy="1153333"/>
        </a:xfrm>
        <a:custGeom>
          <a:avLst/>
          <a:gdLst/>
          <a:ahLst/>
          <a:cxnLst/>
          <a:rect l="0" t="0" r="0" b="0"/>
          <a:pathLst>
            <a:path>
              <a:moveTo>
                <a:pt x="2924787" y="0"/>
              </a:moveTo>
              <a:lnTo>
                <a:pt x="2924787" y="880093"/>
              </a:lnTo>
              <a:lnTo>
                <a:pt x="0" y="880093"/>
              </a:lnTo>
              <a:lnTo>
                <a:pt x="0" y="115333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04355-D534-43E5-853A-3E9F51E6B998}">
      <dsp:nvSpPr>
        <dsp:cNvPr id="0" name=""/>
        <dsp:cNvSpPr/>
      </dsp:nvSpPr>
      <dsp:spPr>
        <a:xfrm>
          <a:off x="2401561" y="278605"/>
          <a:ext cx="3541164" cy="1327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 </a:t>
          </a:r>
          <a:r>
            <a:rPr lang="en-US" sz="2300" kern="1200" dirty="0" err="1"/>
            <a:t>biomasse</a:t>
          </a:r>
          <a:r>
            <a:rPr lang="en-US" sz="2300" kern="1200" dirty="0"/>
            <a:t> </a:t>
          </a:r>
          <a:r>
            <a:rPr lang="en-US" sz="2300" kern="1200" dirty="0" err="1"/>
            <a:t>possono</a:t>
          </a:r>
          <a:r>
            <a:rPr lang="en-US" sz="2300" kern="1200" dirty="0"/>
            <a:t> </a:t>
          </a:r>
          <a:r>
            <a:rPr lang="en-US" sz="2300" kern="1200" dirty="0" err="1"/>
            <a:t>essere</a:t>
          </a:r>
          <a:r>
            <a:rPr lang="en-US" sz="2300" kern="1200" dirty="0"/>
            <a:t> applicate per:</a:t>
          </a:r>
        </a:p>
      </dsp:txBody>
      <dsp:txXfrm>
        <a:off x="2401561" y="278605"/>
        <a:ext cx="3541164" cy="1327439"/>
      </dsp:txXfrm>
    </dsp:sp>
    <dsp:sp modelId="{41A23313-E35F-48AD-A04F-C0271BBBDA36}">
      <dsp:nvSpPr>
        <dsp:cNvPr id="0" name=""/>
        <dsp:cNvSpPr/>
      </dsp:nvSpPr>
      <dsp:spPr>
        <a:xfrm>
          <a:off x="1382" y="2759378"/>
          <a:ext cx="2491948" cy="1027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Produzione</a:t>
          </a:r>
          <a:r>
            <a:rPr lang="en-US" sz="2300" kern="1200" dirty="0"/>
            <a:t> di </a:t>
          </a:r>
          <a:r>
            <a:rPr lang="en-US" sz="2300" kern="1200" dirty="0" err="1"/>
            <a:t>energia</a:t>
          </a:r>
          <a:r>
            <a:rPr lang="en-US" sz="2300" kern="1200" dirty="0"/>
            <a:t> (</a:t>
          </a:r>
          <a:r>
            <a:rPr lang="en-US" sz="2300" kern="1200" dirty="0" err="1"/>
            <a:t>biopower</a:t>
          </a:r>
          <a:r>
            <a:rPr lang="en-US" sz="2300" kern="1200" dirty="0"/>
            <a:t>)</a:t>
          </a:r>
        </a:p>
      </dsp:txBody>
      <dsp:txXfrm>
        <a:off x="1382" y="2759378"/>
        <a:ext cx="2491948" cy="1027941"/>
      </dsp:txXfrm>
    </dsp:sp>
    <dsp:sp modelId="{E6C1C1AE-1BB2-4F14-9712-3FF93040C383}">
      <dsp:nvSpPr>
        <dsp:cNvPr id="0" name=""/>
        <dsp:cNvSpPr/>
      </dsp:nvSpPr>
      <dsp:spPr>
        <a:xfrm>
          <a:off x="3039810" y="2759378"/>
          <a:ext cx="2411824" cy="10143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Sintesi</a:t>
          </a:r>
          <a:r>
            <a:rPr lang="en-US" sz="2300" kern="1200" dirty="0"/>
            <a:t>  di </a:t>
          </a:r>
          <a:r>
            <a:rPr lang="en-US" sz="2300" kern="1200" dirty="0" err="1"/>
            <a:t>carburanti</a:t>
          </a:r>
          <a:r>
            <a:rPr lang="en-US" sz="2300" kern="1200" dirty="0"/>
            <a:t> (biofuel)</a:t>
          </a:r>
        </a:p>
      </dsp:txBody>
      <dsp:txXfrm>
        <a:off x="3039810" y="2759378"/>
        <a:ext cx="2411824" cy="1014384"/>
      </dsp:txXfrm>
    </dsp:sp>
    <dsp:sp modelId="{94286C27-640D-4E40-8879-3FE3ABA31F59}">
      <dsp:nvSpPr>
        <dsp:cNvPr id="0" name=""/>
        <dsp:cNvSpPr/>
      </dsp:nvSpPr>
      <dsp:spPr>
        <a:xfrm>
          <a:off x="5998115" y="2759378"/>
          <a:ext cx="2311584" cy="1027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Sintesi</a:t>
          </a:r>
          <a:r>
            <a:rPr lang="en-US" sz="2300" kern="1200" dirty="0"/>
            <a:t> di </a:t>
          </a:r>
          <a:r>
            <a:rPr lang="en-US" sz="2300" kern="1200" dirty="0" err="1"/>
            <a:t>prodotti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(</a:t>
          </a:r>
          <a:r>
            <a:rPr lang="en-US" sz="2300" kern="1200" dirty="0" err="1"/>
            <a:t>bioproduct</a:t>
          </a:r>
          <a:r>
            <a:rPr lang="en-US" sz="2300" kern="1200" dirty="0"/>
            <a:t>)</a:t>
          </a:r>
        </a:p>
      </dsp:txBody>
      <dsp:txXfrm>
        <a:off x="5998115" y="2759378"/>
        <a:ext cx="2311584" cy="102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8544A-29C8-4A70-8379-5B1F2D416E9C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7D8CD-1863-4B3B-84C7-406181400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31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EEE4A-285E-41F6-ABB3-9F4239BA8D9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77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26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01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3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59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45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36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77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49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70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76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F14D-C8C2-41A4-8C04-530364D2361F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9175-3F7B-44EE-A259-A2F48B969F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1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39552" y="170080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 PER LA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CONVERSIONE SOSTENIBILE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MATERIA</a:t>
            </a:r>
          </a:p>
          <a:p>
            <a:pPr algn="ctr"/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Vincenzo Palma</a:t>
            </a:r>
          </a:p>
          <a:p>
            <a:pPr algn="ctr"/>
            <a:endParaRPr lang="it-IT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2699792" y="4725144"/>
            <a:ext cx="3528392" cy="16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16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7" name="Connettore 1 16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asellaDiTesto 22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187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13" y="4253443"/>
            <a:ext cx="3624061" cy="25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igura a mano libera 2"/>
          <p:cNvSpPr/>
          <p:nvPr/>
        </p:nvSpPr>
        <p:spPr>
          <a:xfrm>
            <a:off x="3459478" y="5858256"/>
            <a:ext cx="1051561" cy="944880"/>
          </a:xfrm>
          <a:custGeom>
            <a:avLst/>
            <a:gdLst>
              <a:gd name="connsiteX0" fmla="*/ 0 w 896112"/>
              <a:gd name="connsiteY0" fmla="*/ 0 h 780288"/>
              <a:gd name="connsiteX1" fmla="*/ 97536 w 896112"/>
              <a:gd name="connsiteY1" fmla="*/ 688848 h 780288"/>
              <a:gd name="connsiteX2" fmla="*/ 304800 w 896112"/>
              <a:gd name="connsiteY2" fmla="*/ 554736 h 780288"/>
              <a:gd name="connsiteX3" fmla="*/ 451104 w 896112"/>
              <a:gd name="connsiteY3" fmla="*/ 780288 h 780288"/>
              <a:gd name="connsiteX4" fmla="*/ 896112 w 896112"/>
              <a:gd name="connsiteY4" fmla="*/ 762000 h 780288"/>
              <a:gd name="connsiteX5" fmla="*/ 512064 w 896112"/>
              <a:gd name="connsiteY5" fmla="*/ 445008 h 780288"/>
              <a:gd name="connsiteX6" fmla="*/ 713232 w 896112"/>
              <a:gd name="connsiteY6" fmla="*/ 207264 h 780288"/>
              <a:gd name="connsiteX7" fmla="*/ 0 w 896112"/>
              <a:gd name="connsiteY7" fmla="*/ 0 h 78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12" h="780288">
                <a:moveTo>
                  <a:pt x="0" y="0"/>
                </a:moveTo>
                <a:lnTo>
                  <a:pt x="97536" y="688848"/>
                </a:lnTo>
                <a:lnTo>
                  <a:pt x="304800" y="554736"/>
                </a:lnTo>
                <a:lnTo>
                  <a:pt x="451104" y="780288"/>
                </a:lnTo>
                <a:lnTo>
                  <a:pt x="896112" y="762000"/>
                </a:lnTo>
                <a:lnTo>
                  <a:pt x="512064" y="445008"/>
                </a:lnTo>
                <a:lnTo>
                  <a:pt x="713232" y="2072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itolo 1"/>
          <p:cNvSpPr txBox="1">
            <a:spLocks/>
          </p:cNvSpPr>
          <p:nvPr/>
        </p:nvSpPr>
        <p:spPr>
          <a:xfrm>
            <a:off x="108809" y="1961911"/>
            <a:ext cx="8964487" cy="11373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1003250" y="181825"/>
            <a:ext cx="9066670" cy="2926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Materie prime alternative:  le biomasse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" r="4213" b="9600"/>
          <a:stretch/>
        </p:blipFill>
        <p:spPr bwMode="auto">
          <a:xfrm>
            <a:off x="69670" y="1835169"/>
            <a:ext cx="6358294" cy="328379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9" name="Rettangolo 28"/>
          <p:cNvSpPr/>
          <p:nvPr/>
        </p:nvSpPr>
        <p:spPr>
          <a:xfrm>
            <a:off x="129628" y="5203430"/>
            <a:ext cx="4874108" cy="147732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In questi processi è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FONDAMENTALE</a:t>
            </a:r>
            <a:r>
              <a:rPr lang="it-IT" b="1" dirty="0">
                <a:solidFill>
                  <a:srgbClr val="0070C0"/>
                </a:solidFill>
              </a:rPr>
              <a:t> il ruolo dell’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INGEGNERE</a:t>
            </a:r>
            <a:r>
              <a:rPr lang="it-IT" b="1" dirty="0">
                <a:solidFill>
                  <a:srgbClr val="0070C0"/>
                </a:solidFill>
              </a:rPr>
              <a:t>  che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PROGETTA e GESTISCE</a:t>
            </a:r>
          </a:p>
          <a:p>
            <a:pPr algn="ctr"/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rgbClr val="0070C0"/>
                </a:solidFill>
              </a:rPr>
              <a:t>i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</a:t>
            </a:r>
            <a:r>
              <a:rPr lang="it-IT" b="1" dirty="0">
                <a:solidFill>
                  <a:srgbClr val="0070C0"/>
                </a:solidFill>
              </a:rPr>
              <a:t>, le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APPARECCHIATURE</a:t>
            </a:r>
            <a:r>
              <a:rPr lang="it-IT" b="1" dirty="0">
                <a:solidFill>
                  <a:srgbClr val="0070C0"/>
                </a:solidFill>
              </a:rPr>
              <a:t> e gli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IMPIANTI </a:t>
            </a:r>
            <a:r>
              <a:rPr lang="it-IT" b="1" dirty="0">
                <a:solidFill>
                  <a:srgbClr val="0070C0"/>
                </a:solidFill>
              </a:rPr>
              <a:t>per le trasformazioni.</a:t>
            </a:r>
          </a:p>
        </p:txBody>
      </p:sp>
    </p:spTree>
    <p:extLst>
      <p:ext uri="{BB962C8B-B14F-4D97-AF65-F5344CB8AC3E}">
        <p14:creationId xmlns:p14="http://schemas.microsoft.com/office/powerpoint/2010/main" val="222607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igura a mano libera 2"/>
          <p:cNvSpPr/>
          <p:nvPr/>
        </p:nvSpPr>
        <p:spPr>
          <a:xfrm>
            <a:off x="3459478" y="5858256"/>
            <a:ext cx="1051561" cy="944880"/>
          </a:xfrm>
          <a:custGeom>
            <a:avLst/>
            <a:gdLst>
              <a:gd name="connsiteX0" fmla="*/ 0 w 896112"/>
              <a:gd name="connsiteY0" fmla="*/ 0 h 780288"/>
              <a:gd name="connsiteX1" fmla="*/ 97536 w 896112"/>
              <a:gd name="connsiteY1" fmla="*/ 688848 h 780288"/>
              <a:gd name="connsiteX2" fmla="*/ 304800 w 896112"/>
              <a:gd name="connsiteY2" fmla="*/ 554736 h 780288"/>
              <a:gd name="connsiteX3" fmla="*/ 451104 w 896112"/>
              <a:gd name="connsiteY3" fmla="*/ 780288 h 780288"/>
              <a:gd name="connsiteX4" fmla="*/ 896112 w 896112"/>
              <a:gd name="connsiteY4" fmla="*/ 762000 h 780288"/>
              <a:gd name="connsiteX5" fmla="*/ 512064 w 896112"/>
              <a:gd name="connsiteY5" fmla="*/ 445008 h 780288"/>
              <a:gd name="connsiteX6" fmla="*/ 713232 w 896112"/>
              <a:gd name="connsiteY6" fmla="*/ 207264 h 780288"/>
              <a:gd name="connsiteX7" fmla="*/ 0 w 896112"/>
              <a:gd name="connsiteY7" fmla="*/ 0 h 78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12" h="780288">
                <a:moveTo>
                  <a:pt x="0" y="0"/>
                </a:moveTo>
                <a:lnTo>
                  <a:pt x="97536" y="688848"/>
                </a:lnTo>
                <a:lnTo>
                  <a:pt x="304800" y="554736"/>
                </a:lnTo>
                <a:lnTo>
                  <a:pt x="451104" y="780288"/>
                </a:lnTo>
                <a:lnTo>
                  <a:pt x="896112" y="762000"/>
                </a:lnTo>
                <a:lnTo>
                  <a:pt x="512064" y="445008"/>
                </a:lnTo>
                <a:lnTo>
                  <a:pt x="713232" y="2072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itolo 1"/>
          <p:cNvSpPr txBox="1">
            <a:spLocks/>
          </p:cNvSpPr>
          <p:nvPr/>
        </p:nvSpPr>
        <p:spPr>
          <a:xfrm>
            <a:off x="108809" y="1961911"/>
            <a:ext cx="8964487" cy="11373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" y="1856503"/>
            <a:ext cx="8620683" cy="462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231680" y="1148616"/>
            <a:ext cx="9058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it-IT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L’INGEGNERIA PER TRASFORMARE I RESIDUI ORGANICI IN ENERGIA PULITA!!!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8" descr="Risultati immagini per SMIL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83" y="1880434"/>
            <a:ext cx="1172657" cy="7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1765448" y="1820893"/>
            <a:ext cx="5124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Processo consolidato sul territorio:</a:t>
            </a:r>
          </a:p>
          <a:p>
            <a:pPr algn="ctr"/>
            <a:r>
              <a:rPr lang="it-IT" b="1" dirty="0">
                <a:latin typeface="Comic Sans MS" panose="030F0702030302020204" pitchFamily="66" charset="0"/>
              </a:rPr>
              <a:t> DIGESTIONE ANAEROBICA</a:t>
            </a:r>
          </a:p>
        </p:txBody>
      </p:sp>
    </p:spTree>
    <p:extLst>
      <p:ext uri="{BB962C8B-B14F-4D97-AF65-F5344CB8AC3E}">
        <p14:creationId xmlns:p14="http://schemas.microsoft.com/office/powerpoint/2010/main" val="1937506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igura a mano libera 2"/>
          <p:cNvSpPr/>
          <p:nvPr/>
        </p:nvSpPr>
        <p:spPr>
          <a:xfrm>
            <a:off x="3459478" y="5858256"/>
            <a:ext cx="1051561" cy="944880"/>
          </a:xfrm>
          <a:custGeom>
            <a:avLst/>
            <a:gdLst>
              <a:gd name="connsiteX0" fmla="*/ 0 w 896112"/>
              <a:gd name="connsiteY0" fmla="*/ 0 h 780288"/>
              <a:gd name="connsiteX1" fmla="*/ 97536 w 896112"/>
              <a:gd name="connsiteY1" fmla="*/ 688848 h 780288"/>
              <a:gd name="connsiteX2" fmla="*/ 304800 w 896112"/>
              <a:gd name="connsiteY2" fmla="*/ 554736 h 780288"/>
              <a:gd name="connsiteX3" fmla="*/ 451104 w 896112"/>
              <a:gd name="connsiteY3" fmla="*/ 780288 h 780288"/>
              <a:gd name="connsiteX4" fmla="*/ 896112 w 896112"/>
              <a:gd name="connsiteY4" fmla="*/ 762000 h 780288"/>
              <a:gd name="connsiteX5" fmla="*/ 512064 w 896112"/>
              <a:gd name="connsiteY5" fmla="*/ 445008 h 780288"/>
              <a:gd name="connsiteX6" fmla="*/ 713232 w 896112"/>
              <a:gd name="connsiteY6" fmla="*/ 207264 h 780288"/>
              <a:gd name="connsiteX7" fmla="*/ 0 w 896112"/>
              <a:gd name="connsiteY7" fmla="*/ 0 h 78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12" h="780288">
                <a:moveTo>
                  <a:pt x="0" y="0"/>
                </a:moveTo>
                <a:lnTo>
                  <a:pt x="97536" y="688848"/>
                </a:lnTo>
                <a:lnTo>
                  <a:pt x="304800" y="554736"/>
                </a:lnTo>
                <a:lnTo>
                  <a:pt x="451104" y="780288"/>
                </a:lnTo>
                <a:lnTo>
                  <a:pt x="896112" y="762000"/>
                </a:lnTo>
                <a:lnTo>
                  <a:pt x="512064" y="445008"/>
                </a:lnTo>
                <a:lnTo>
                  <a:pt x="713232" y="2072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itolo 1"/>
          <p:cNvSpPr txBox="1">
            <a:spLocks/>
          </p:cNvSpPr>
          <p:nvPr/>
        </p:nvSpPr>
        <p:spPr>
          <a:xfrm>
            <a:off x="108809" y="1961911"/>
            <a:ext cx="8964487" cy="11373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31680" y="1148616"/>
            <a:ext cx="9058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L’INGEGNERIA</a:t>
            </a:r>
            <a:r>
              <a:rPr lang="it-IT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LE </a:t>
            </a: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BIORAFFINERIE del futuro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8045" r="29530" b="17414"/>
          <a:stretch/>
        </p:blipFill>
        <p:spPr bwMode="auto">
          <a:xfrm>
            <a:off x="1910356" y="2079600"/>
            <a:ext cx="4552050" cy="427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7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igura a mano libera 2"/>
          <p:cNvSpPr/>
          <p:nvPr/>
        </p:nvSpPr>
        <p:spPr>
          <a:xfrm>
            <a:off x="3459478" y="5858256"/>
            <a:ext cx="1051561" cy="944880"/>
          </a:xfrm>
          <a:custGeom>
            <a:avLst/>
            <a:gdLst>
              <a:gd name="connsiteX0" fmla="*/ 0 w 896112"/>
              <a:gd name="connsiteY0" fmla="*/ 0 h 780288"/>
              <a:gd name="connsiteX1" fmla="*/ 97536 w 896112"/>
              <a:gd name="connsiteY1" fmla="*/ 688848 h 780288"/>
              <a:gd name="connsiteX2" fmla="*/ 304800 w 896112"/>
              <a:gd name="connsiteY2" fmla="*/ 554736 h 780288"/>
              <a:gd name="connsiteX3" fmla="*/ 451104 w 896112"/>
              <a:gd name="connsiteY3" fmla="*/ 780288 h 780288"/>
              <a:gd name="connsiteX4" fmla="*/ 896112 w 896112"/>
              <a:gd name="connsiteY4" fmla="*/ 762000 h 780288"/>
              <a:gd name="connsiteX5" fmla="*/ 512064 w 896112"/>
              <a:gd name="connsiteY5" fmla="*/ 445008 h 780288"/>
              <a:gd name="connsiteX6" fmla="*/ 713232 w 896112"/>
              <a:gd name="connsiteY6" fmla="*/ 207264 h 780288"/>
              <a:gd name="connsiteX7" fmla="*/ 0 w 896112"/>
              <a:gd name="connsiteY7" fmla="*/ 0 h 78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12" h="780288">
                <a:moveTo>
                  <a:pt x="0" y="0"/>
                </a:moveTo>
                <a:lnTo>
                  <a:pt x="97536" y="688848"/>
                </a:lnTo>
                <a:lnTo>
                  <a:pt x="304800" y="554736"/>
                </a:lnTo>
                <a:lnTo>
                  <a:pt x="451104" y="780288"/>
                </a:lnTo>
                <a:lnTo>
                  <a:pt x="896112" y="762000"/>
                </a:lnTo>
                <a:lnTo>
                  <a:pt x="512064" y="445008"/>
                </a:lnTo>
                <a:lnTo>
                  <a:pt x="713232" y="2072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itolo 1"/>
          <p:cNvSpPr txBox="1">
            <a:spLocks/>
          </p:cNvSpPr>
          <p:nvPr/>
        </p:nvSpPr>
        <p:spPr>
          <a:xfrm>
            <a:off x="108809" y="1961911"/>
            <a:ext cx="8964487" cy="11373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81205" y="1056016"/>
            <a:ext cx="9058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L’INGEGNERE</a:t>
            </a:r>
            <a:r>
              <a:rPr lang="it-IT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PROSSIMO FUTURO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3329" y="2761498"/>
            <a:ext cx="86411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PROSPETTIVE FUTURE</a:t>
            </a:r>
          </a:p>
          <a:p>
            <a:pPr lvl="0"/>
            <a:r>
              <a:rPr lang="it-IT" dirty="0"/>
              <a:t>La rivoluzione derivante </a:t>
            </a:r>
            <a:r>
              <a:rPr lang="it-IT" b="1" dirty="0"/>
              <a:t>dall’esigenza di nuovi processi e materiali</a:t>
            </a:r>
            <a:r>
              <a:rPr lang="it-IT" dirty="0"/>
              <a:t>, investirà il lavoro degli ingegneri italiani. Nei prossimi anni </a:t>
            </a:r>
            <a:r>
              <a:rPr lang="it-IT" b="1" dirty="0"/>
              <a:t>l’evoluzione tecnologica avrà un forte impatto positivo sul lavoro e sulle professionalità degli ingegneri</a:t>
            </a:r>
            <a:r>
              <a:rPr lang="it-IT" dirty="0"/>
              <a:t>, modificandone anche gli aggregati e le classi tradizionali. </a:t>
            </a:r>
          </a:p>
          <a:p>
            <a:pPr lvl="0"/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CREATIVITÀ e INNOVAZIONE NEI PROCESSI LAVORATIVI.</a:t>
            </a:r>
          </a:p>
          <a:p>
            <a:pPr lvl="0"/>
            <a:r>
              <a:rPr lang="it-IT" b="1" dirty="0"/>
              <a:t>Sistemi complessi,</a:t>
            </a:r>
            <a:r>
              <a:rPr lang="it-IT" dirty="0"/>
              <a:t> necessità di </a:t>
            </a:r>
            <a:r>
              <a:rPr lang="it-IT" b="1" dirty="0"/>
              <a:t>forte interazione multidisciplinare e collaborativa, inclusiva e collegiale</a:t>
            </a:r>
            <a:r>
              <a:rPr lang="it-IT" dirty="0"/>
              <a:t>. </a:t>
            </a:r>
          </a:p>
          <a:p>
            <a:pPr lvl="0"/>
            <a:r>
              <a:rPr lang="it-IT" dirty="0"/>
              <a:t>Oltre alle competenze acquisite all’interno delle università tecniche </a:t>
            </a:r>
            <a:r>
              <a:rPr lang="it-IT" b="1" dirty="0"/>
              <a:t>sarà indispensabile costruire una fattiva interdisciplinarità</a:t>
            </a:r>
            <a:r>
              <a:rPr lang="it-IT" dirty="0"/>
              <a:t>. </a:t>
            </a:r>
          </a:p>
          <a:p>
            <a:r>
              <a:rPr lang="it-IT" dirty="0"/>
              <a:t>Le nuove generazioni dovranno anche abbinare altre facoltà: </a:t>
            </a:r>
            <a:r>
              <a:rPr lang="it-IT" b="1" dirty="0"/>
              <a:t>inter-relazionali e persuasive, comunicative, etiche, sociologiche, politiche</a:t>
            </a:r>
            <a:r>
              <a:rPr lang="it-IT" dirty="0"/>
              <a:t>, necessarie  per </a:t>
            </a:r>
            <a:r>
              <a:rPr lang="it-IT" b="1" dirty="0"/>
              <a:t>convincere l’opinione pubblica</a:t>
            </a:r>
            <a:r>
              <a:rPr lang="it-IT" dirty="0"/>
              <a:t> </a:t>
            </a:r>
            <a:r>
              <a:rPr lang="it-IT" b="1" dirty="0"/>
              <a:t>che le nuove tecnologie possono ridurre i disagi e i divari nella società, portare </a:t>
            </a:r>
            <a:r>
              <a:rPr lang="it-IT" dirty="0"/>
              <a:t>un ulteriore </a:t>
            </a:r>
            <a:r>
              <a:rPr lang="it-IT" b="1" dirty="0"/>
              <a:t>progresso</a:t>
            </a:r>
            <a:r>
              <a:rPr lang="it-IT" dirty="0"/>
              <a:t> in chiave sostenibile, </a:t>
            </a:r>
            <a:r>
              <a:rPr lang="it-IT" b="1" dirty="0"/>
              <a:t>più </a:t>
            </a:r>
            <a:r>
              <a:rPr lang="it-IT" b="1" i="1" dirty="0"/>
              <a:t>local</a:t>
            </a:r>
            <a:r>
              <a:rPr lang="it-IT" b="1" dirty="0"/>
              <a:t>e meno </a:t>
            </a:r>
            <a:r>
              <a:rPr lang="it-IT" b="1" i="1" dirty="0"/>
              <a:t>global</a:t>
            </a:r>
            <a:r>
              <a:rPr lang="it-IT" dirty="0"/>
              <a:t>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83329" y="1812386"/>
            <a:ext cx="8641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RICHIESTE</a:t>
            </a:r>
          </a:p>
          <a:p>
            <a:pPr lvl="0"/>
            <a:r>
              <a:rPr lang="it-IT" dirty="0"/>
              <a:t>Nel mondo delle nuove tecnologie, le </a:t>
            </a:r>
            <a:r>
              <a:rPr lang="it-IT" b="1" dirty="0"/>
              <a:t>competenze tecniche disciplinari tipiche dell’ingegnere </a:t>
            </a:r>
            <a:r>
              <a:rPr lang="it-IT" dirty="0"/>
              <a:t>rimarranno </a:t>
            </a:r>
            <a:r>
              <a:rPr lang="it-IT" b="1" dirty="0"/>
              <a:t>sempre INDISPENSABILI e di FONDAMENTALE importanza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2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olo 1"/>
          <p:cNvSpPr txBox="1">
            <a:spLocks/>
          </p:cNvSpPr>
          <p:nvPr/>
        </p:nvSpPr>
        <p:spPr>
          <a:xfrm>
            <a:off x="108809" y="1961911"/>
            <a:ext cx="8964487" cy="11373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t="46039" r="25000" b="16119"/>
          <a:stretch/>
        </p:blipFill>
        <p:spPr bwMode="auto">
          <a:xfrm>
            <a:off x="2265204" y="1738490"/>
            <a:ext cx="4221248" cy="231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28320" y="4419600"/>
            <a:ext cx="8138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Professor of Industrial </a:t>
            </a:r>
            <a:r>
              <a:rPr lang="it-IT" sz="2800" b="1" dirty="0" err="1">
                <a:solidFill>
                  <a:srgbClr val="002060"/>
                </a:solidFill>
              </a:rPr>
              <a:t>Chemistry</a:t>
            </a:r>
            <a:r>
              <a:rPr lang="it-IT" sz="2800" b="1" dirty="0">
                <a:solidFill>
                  <a:srgbClr val="002060"/>
                </a:solidFill>
              </a:rPr>
              <a:t> and </a:t>
            </a:r>
          </a:p>
          <a:p>
            <a:pPr algn="ctr"/>
            <a:r>
              <a:rPr lang="it-IT" sz="2800" b="1" dirty="0" err="1">
                <a:solidFill>
                  <a:srgbClr val="002060"/>
                </a:solidFill>
              </a:rPr>
              <a:t>Sustenaible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  <a:r>
              <a:rPr lang="it-IT" sz="2800" b="1" dirty="0" err="1">
                <a:solidFill>
                  <a:srgbClr val="002060"/>
                </a:solidFill>
              </a:rPr>
              <a:t>Processes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  <a:r>
              <a:rPr lang="it-IT" sz="2800" b="1" dirty="0" err="1">
                <a:solidFill>
                  <a:srgbClr val="002060"/>
                </a:solidFill>
              </a:rPr>
              <a:t>at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3200" b="1" dirty="0" err="1">
                <a:solidFill>
                  <a:srgbClr val="002060"/>
                </a:solidFill>
              </a:rPr>
              <a:t>Dept</a:t>
            </a:r>
            <a:r>
              <a:rPr lang="it-IT" sz="3200" b="1" dirty="0">
                <a:solidFill>
                  <a:srgbClr val="002060"/>
                </a:solidFill>
              </a:rPr>
              <a:t>. of Industrial </a:t>
            </a:r>
            <a:r>
              <a:rPr lang="it-IT" sz="3200" b="1" dirty="0" err="1">
                <a:solidFill>
                  <a:srgbClr val="002060"/>
                </a:solidFill>
              </a:rPr>
              <a:t>Engineering</a:t>
            </a:r>
            <a:r>
              <a:rPr lang="it-IT" sz="3200" b="1" dirty="0">
                <a:solidFill>
                  <a:srgbClr val="002060"/>
                </a:solidFill>
              </a:rPr>
              <a:t> @ UNISA</a:t>
            </a:r>
          </a:p>
          <a:p>
            <a:pPr algn="ctr"/>
            <a:r>
              <a:rPr lang="it-IT" sz="3600" b="1" u="sng" dirty="0">
                <a:solidFill>
                  <a:srgbClr val="002060"/>
                </a:solidFill>
              </a:rPr>
              <a:t>vpalma@unisa.it</a:t>
            </a:r>
          </a:p>
        </p:txBody>
      </p:sp>
    </p:spTree>
    <p:extLst>
      <p:ext uri="{BB962C8B-B14F-4D97-AF65-F5344CB8AC3E}">
        <p14:creationId xmlns:p14="http://schemas.microsoft.com/office/powerpoint/2010/main" val="292838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91528" y="1413569"/>
            <a:ext cx="8794601" cy="45014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Sviluppo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Sostenibile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soddisfare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necessità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del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presente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senza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compromettere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le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possibilita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’ </a:t>
            </a:r>
          </a:p>
          <a:p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delle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future </a:t>
            </a:r>
            <a:r>
              <a:rPr lang="en-US" b="1" dirty="0" err="1">
                <a:latin typeface="Comic Sans MS" panose="030F0702030302020204" pitchFamily="66" charset="0"/>
              </a:rPr>
              <a:t>generazioni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di</a:t>
            </a:r>
          </a:p>
          <a:p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Soddisfare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loro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necessita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</a:p>
          <a:p>
            <a:endParaRPr 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0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Commissione</a:t>
            </a:r>
            <a:r>
              <a:rPr lang="en-US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delle</a:t>
            </a:r>
            <a:r>
              <a:rPr lang="en-US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Nazioni</a:t>
            </a:r>
            <a:r>
              <a:rPr lang="en-US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Unite </a:t>
            </a:r>
            <a:r>
              <a:rPr lang="en-US" sz="20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sull’Ambiente</a:t>
            </a:r>
            <a:r>
              <a:rPr lang="en-US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e lo </a:t>
            </a:r>
            <a:r>
              <a:rPr lang="en-US" sz="20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Sviluppo</a:t>
            </a:r>
            <a:r>
              <a:rPr lang="en-US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(1987)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6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igura a mano libera 3"/>
          <p:cNvSpPr/>
          <p:nvPr/>
        </p:nvSpPr>
        <p:spPr>
          <a:xfrm>
            <a:off x="428625" y="5276850"/>
            <a:ext cx="8048625" cy="752475"/>
          </a:xfrm>
          <a:custGeom>
            <a:avLst/>
            <a:gdLst>
              <a:gd name="connsiteX0" fmla="*/ 123825 w 8048625"/>
              <a:gd name="connsiteY0" fmla="*/ 0 h 752475"/>
              <a:gd name="connsiteX1" fmla="*/ 8048625 w 8048625"/>
              <a:gd name="connsiteY1" fmla="*/ 19050 h 752475"/>
              <a:gd name="connsiteX2" fmla="*/ 8029575 w 8048625"/>
              <a:gd name="connsiteY2" fmla="*/ 438150 h 752475"/>
              <a:gd name="connsiteX3" fmla="*/ 6696075 w 8048625"/>
              <a:gd name="connsiteY3" fmla="*/ 428625 h 752475"/>
              <a:gd name="connsiteX4" fmla="*/ 6638925 w 8048625"/>
              <a:gd name="connsiteY4" fmla="*/ 752475 h 752475"/>
              <a:gd name="connsiteX5" fmla="*/ 0 w 8048625"/>
              <a:gd name="connsiteY5" fmla="*/ 742950 h 752475"/>
              <a:gd name="connsiteX6" fmla="*/ 0 w 8048625"/>
              <a:gd name="connsiteY6" fmla="*/ 400050 h 752475"/>
              <a:gd name="connsiteX7" fmla="*/ 0 w 8048625"/>
              <a:gd name="connsiteY7" fmla="*/ 19050 h 752475"/>
              <a:gd name="connsiteX8" fmla="*/ 123825 w 8048625"/>
              <a:gd name="connsiteY8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8625" h="752475">
                <a:moveTo>
                  <a:pt x="123825" y="0"/>
                </a:moveTo>
                <a:lnTo>
                  <a:pt x="8048625" y="19050"/>
                </a:lnTo>
                <a:lnTo>
                  <a:pt x="8029575" y="438150"/>
                </a:lnTo>
                <a:lnTo>
                  <a:pt x="6696075" y="428625"/>
                </a:lnTo>
                <a:lnTo>
                  <a:pt x="6638925" y="752475"/>
                </a:lnTo>
                <a:lnTo>
                  <a:pt x="0" y="742950"/>
                </a:lnTo>
                <a:lnTo>
                  <a:pt x="0" y="400050"/>
                </a:lnTo>
                <a:lnTo>
                  <a:pt x="0" y="19050"/>
                </a:lnTo>
                <a:lnTo>
                  <a:pt x="123825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0050" y="1585019"/>
            <a:ext cx="8067675" cy="45014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Sviluppo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Sostenibile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Non </a:t>
            </a:r>
            <a:r>
              <a:rPr lang="en-US" sz="2000" b="1" dirty="0" err="1">
                <a:latin typeface="Comic Sans MS" panose="030F0702030302020204" pitchFamily="66" charset="0"/>
              </a:rPr>
              <a:t>si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deve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alterare</a:t>
            </a:r>
            <a:r>
              <a:rPr lang="en-US" sz="2000" b="1" dirty="0">
                <a:latin typeface="Comic Sans MS" panose="030F0702030302020204" pitchFamily="66" charset="0"/>
              </a:rPr>
              <a:t> la </a:t>
            </a:r>
            <a:r>
              <a:rPr lang="en-US" sz="2000" b="1" dirty="0" err="1">
                <a:latin typeface="Comic Sans MS" panose="030F0702030302020204" pitchFamily="66" charset="0"/>
              </a:rPr>
              <a:t>distribuzione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naturale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componenti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della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crosta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terrestre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en-US" sz="2000" dirty="0" err="1">
                <a:latin typeface="Comic Sans MS" panose="030F0702030302020204" pitchFamily="66" charset="0"/>
              </a:rPr>
              <a:t>es</a:t>
            </a:r>
            <a:r>
              <a:rPr lang="en-US" sz="2000" dirty="0">
                <a:latin typeface="Comic Sans MS" panose="030F0702030302020204" pitchFamily="66" charset="0"/>
              </a:rPr>
              <a:t>. </a:t>
            </a:r>
            <a:r>
              <a:rPr lang="en-US" sz="2000" dirty="0" err="1">
                <a:latin typeface="Comic Sans MS" panose="030F0702030302020204" pitchFamily="66" charset="0"/>
              </a:rPr>
              <a:t>Metalli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pesanti</a:t>
            </a:r>
            <a:r>
              <a:rPr lang="en-US" sz="2000" dirty="0">
                <a:latin typeface="Comic Sans MS" panose="030F0702030302020204" pitchFamily="66" charset="0"/>
              </a:rPr>
              <a:t>)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800" dirty="0">
              <a:latin typeface="Comic Sans MS" panose="030F0702030302020204" pitchFamily="66" charset="0"/>
            </a:endParaRPr>
          </a:p>
          <a:p>
            <a:pPr lvl="0"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Non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si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devono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incrementare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le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sostanze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persistenti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prodotte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dalla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societ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  <a:cs typeface="Arial" charset="0"/>
              </a:rPr>
              <a:t>à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(CO</a:t>
            </a:r>
            <a:r>
              <a:rPr lang="en-US" sz="2000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ecc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.)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Non </a:t>
            </a:r>
            <a:r>
              <a:rPr lang="en-US" sz="2000" b="1" dirty="0" err="1">
                <a:latin typeface="Comic Sans MS" panose="030F0702030302020204" pitchFamily="66" charset="0"/>
              </a:rPr>
              <a:t>si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devono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deteriorare</a:t>
            </a:r>
            <a:r>
              <a:rPr lang="en-US" sz="2000" dirty="0">
                <a:latin typeface="Comic Sans MS" panose="030F0702030302020204" pitchFamily="66" charset="0"/>
              </a:rPr>
              <a:t> le </a:t>
            </a:r>
            <a:r>
              <a:rPr lang="en-US" sz="2000" dirty="0" err="1">
                <a:latin typeface="Comic Sans MS" panose="030F0702030302020204" pitchFamily="66" charset="0"/>
              </a:rPr>
              <a:t>basi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fisiche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cicli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naturali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produttivi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della</a:t>
            </a:r>
            <a:r>
              <a:rPr lang="en-US" sz="2000" b="1" dirty="0">
                <a:latin typeface="Comic Sans MS" panose="030F0702030302020204" pitchFamily="66" charset="0"/>
              </a:rPr>
              <a:t> terra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800" b="1" dirty="0">
              <a:latin typeface="Comic Sans MS" panose="030F0702030302020204" pitchFamily="66" charset="0"/>
            </a:endParaRPr>
          </a:p>
          <a:p>
            <a:pPr lvl="0" algn="just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Bisogna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realizzare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un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uso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oculato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ed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efficiente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delle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risorse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rispettando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il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soddisfacimento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delle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necessita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’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umane</a:t>
            </a:r>
            <a:endParaRPr lang="it-IT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3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0050" y="2093019"/>
            <a:ext cx="8067675" cy="45014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Sviluppo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Sostenibile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4400" b="1" dirty="0">
                <a:latin typeface="Comic Sans MS" panose="030F0702030302020204" pitchFamily="66" charset="0"/>
              </a:rPr>
              <a:t>3 </a:t>
            </a:r>
            <a:r>
              <a:rPr lang="en-US" sz="4400" b="1" dirty="0" err="1">
                <a:latin typeface="Comic Sans MS" panose="030F0702030302020204" pitchFamily="66" charset="0"/>
              </a:rPr>
              <a:t>obiettivi</a:t>
            </a:r>
            <a:endParaRPr lang="en-US" sz="4400" b="1" dirty="0">
              <a:latin typeface="Comic Sans MS" panose="030F0702030302020204" pitchFamily="66" charset="0"/>
            </a:endParaRPr>
          </a:p>
          <a:p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Ovale 1"/>
          <p:cNvSpPr/>
          <p:nvPr/>
        </p:nvSpPr>
        <p:spPr>
          <a:xfrm rot="1284917">
            <a:off x="267571" y="2854325"/>
            <a:ext cx="3467100" cy="216217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40000"/>
              </a:lnSpc>
              <a:spcBef>
                <a:spcPct val="3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Obiettivo</a:t>
            </a:r>
            <a:r>
              <a:rPr lang="en-US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sociale</a:t>
            </a:r>
            <a:endParaRPr lang="en-US" sz="20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40000"/>
              </a:lnSpc>
              <a:spcBef>
                <a:spcPct val="30000"/>
              </a:spcBef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bisogni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della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societ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à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1937544" y="4194175"/>
            <a:ext cx="3555476" cy="191452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  <a:spcBef>
                <a:spcPct val="3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Obiettivo</a:t>
            </a:r>
            <a:r>
              <a:rPr lang="en-US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economico</a:t>
            </a:r>
            <a:endParaRPr lang="en-US" sz="20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40000"/>
              </a:lnSpc>
              <a:spcBef>
                <a:spcPct val="30000"/>
              </a:spcBef>
            </a:pP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Impiego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efficiente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delle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risorse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vale 16"/>
          <p:cNvSpPr/>
          <p:nvPr/>
        </p:nvSpPr>
        <p:spPr>
          <a:xfrm rot="19723380">
            <a:off x="4812959" y="3459743"/>
            <a:ext cx="3935281" cy="2162175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  <a:spcBef>
                <a:spcPct val="30000"/>
              </a:spcBef>
            </a:pPr>
            <a:endParaRPr lang="it-IT" b="1" dirty="0">
              <a:solidFill>
                <a:srgbClr val="33CC33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 rot="19735404">
            <a:off x="5039035" y="367470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spcBef>
                <a:spcPct val="3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Obiettivo</a:t>
            </a:r>
            <a:r>
              <a:rPr lang="en-US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ambientale</a:t>
            </a:r>
            <a:endParaRPr lang="en-US" sz="20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 rot="19741453">
            <a:off x="5246228" y="3952723"/>
            <a:ext cx="315463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30000"/>
              </a:spcBef>
            </a:pP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Ridurre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pressione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sull’eco-sistema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per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mantenere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le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basi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naturali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per la vita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2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0050" y="-497781"/>
            <a:ext cx="8067675" cy="45014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Sviluppo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Sostenibile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471938"/>
            <a:ext cx="6600825" cy="363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47700" y="2010273"/>
            <a:ext cx="7839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Risorsa</a:t>
            </a:r>
            <a:r>
              <a:rPr lang="en-US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materia</a:t>
            </a:r>
            <a:r>
              <a:rPr lang="en-US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processata</a:t>
            </a:r>
            <a:r>
              <a:rPr lang="en-US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per </a:t>
            </a:r>
            <a:r>
              <a:rPr lang="en-US" sz="2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soddisfare</a:t>
            </a:r>
            <a:r>
              <a:rPr lang="en-US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i </a:t>
            </a:r>
            <a:r>
              <a:rPr lang="en-US" sz="2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bisogni</a:t>
            </a:r>
            <a:r>
              <a:rPr lang="en-US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umani</a:t>
            </a:r>
            <a:endParaRPr lang="it-IT" sz="20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4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308750" y="217344"/>
            <a:ext cx="9066670" cy="2926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Un P</a:t>
            </a:r>
            <a:r>
              <a:rPr lang="it-IT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rocesso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è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Sostenibile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solo se…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3459478" y="5858256"/>
            <a:ext cx="1051561" cy="944880"/>
          </a:xfrm>
          <a:custGeom>
            <a:avLst/>
            <a:gdLst>
              <a:gd name="connsiteX0" fmla="*/ 0 w 896112"/>
              <a:gd name="connsiteY0" fmla="*/ 0 h 780288"/>
              <a:gd name="connsiteX1" fmla="*/ 97536 w 896112"/>
              <a:gd name="connsiteY1" fmla="*/ 688848 h 780288"/>
              <a:gd name="connsiteX2" fmla="*/ 304800 w 896112"/>
              <a:gd name="connsiteY2" fmla="*/ 554736 h 780288"/>
              <a:gd name="connsiteX3" fmla="*/ 451104 w 896112"/>
              <a:gd name="connsiteY3" fmla="*/ 780288 h 780288"/>
              <a:gd name="connsiteX4" fmla="*/ 896112 w 896112"/>
              <a:gd name="connsiteY4" fmla="*/ 762000 h 780288"/>
              <a:gd name="connsiteX5" fmla="*/ 512064 w 896112"/>
              <a:gd name="connsiteY5" fmla="*/ 445008 h 780288"/>
              <a:gd name="connsiteX6" fmla="*/ 713232 w 896112"/>
              <a:gd name="connsiteY6" fmla="*/ 207264 h 780288"/>
              <a:gd name="connsiteX7" fmla="*/ 0 w 896112"/>
              <a:gd name="connsiteY7" fmla="*/ 0 h 78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12" h="780288">
                <a:moveTo>
                  <a:pt x="0" y="0"/>
                </a:moveTo>
                <a:lnTo>
                  <a:pt x="97536" y="688848"/>
                </a:lnTo>
                <a:lnTo>
                  <a:pt x="304800" y="554736"/>
                </a:lnTo>
                <a:lnTo>
                  <a:pt x="451104" y="780288"/>
                </a:lnTo>
                <a:lnTo>
                  <a:pt x="896112" y="762000"/>
                </a:lnTo>
                <a:lnTo>
                  <a:pt x="512064" y="445008"/>
                </a:lnTo>
                <a:lnTo>
                  <a:pt x="713232" y="2072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25185" r="18334" b="15852"/>
          <a:stretch/>
        </p:blipFill>
        <p:spPr bwMode="auto">
          <a:xfrm>
            <a:off x="129628" y="2792142"/>
            <a:ext cx="6654272" cy="404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73699" y="2030007"/>
            <a:ext cx="8453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riduce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l’uso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di </a:t>
            </a:r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sostanze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it-IT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110085" y="3585209"/>
            <a:ext cx="340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riduce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l’uso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di </a:t>
            </a:r>
            <a:endParaRPr lang="pt-B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3736139" y="1974592"/>
            <a:ext cx="3757677" cy="1006990"/>
            <a:chOff x="2068068" y="1805236"/>
            <a:chExt cx="3757677" cy="1006990"/>
          </a:xfrm>
        </p:grpSpPr>
        <p:grpSp>
          <p:nvGrpSpPr>
            <p:cNvPr id="12" name="Gruppo 11"/>
            <p:cNvGrpSpPr/>
            <p:nvPr/>
          </p:nvGrpSpPr>
          <p:grpSpPr>
            <a:xfrm>
              <a:off x="3441791" y="1805236"/>
              <a:ext cx="1696648" cy="542568"/>
              <a:chOff x="3858351" y="1877031"/>
              <a:chExt cx="1696648" cy="542568"/>
            </a:xfrm>
          </p:grpSpPr>
          <p:sp>
            <p:nvSpPr>
              <p:cNvPr id="40" name="Ovale 39"/>
              <p:cNvSpPr/>
              <p:nvPr/>
            </p:nvSpPr>
            <p:spPr>
              <a:xfrm>
                <a:off x="3858351" y="1927156"/>
                <a:ext cx="1677761" cy="49244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/>
              <p:cNvSpPr/>
              <p:nvPr/>
            </p:nvSpPr>
            <p:spPr>
              <a:xfrm>
                <a:off x="3911600" y="1877031"/>
                <a:ext cx="16433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pericolose</a:t>
                </a:r>
              </a:p>
            </p:txBody>
          </p:sp>
        </p:grpSp>
        <p:grpSp>
          <p:nvGrpSpPr>
            <p:cNvPr id="19" name="Gruppo 18"/>
            <p:cNvGrpSpPr/>
            <p:nvPr/>
          </p:nvGrpSpPr>
          <p:grpSpPr>
            <a:xfrm>
              <a:off x="4578388" y="2118023"/>
              <a:ext cx="1247357" cy="461665"/>
              <a:chOff x="5665508" y="2107863"/>
              <a:chExt cx="1247357" cy="461665"/>
            </a:xfrm>
          </p:grpSpPr>
          <p:sp>
            <p:nvSpPr>
              <p:cNvPr id="41" name="Ovale 40"/>
              <p:cNvSpPr/>
              <p:nvPr/>
            </p:nvSpPr>
            <p:spPr>
              <a:xfrm>
                <a:off x="5665509" y="2138641"/>
                <a:ext cx="1247356" cy="43088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5665508" y="2107863"/>
                <a:ext cx="11737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it-IT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nocive</a:t>
                </a:r>
              </a:p>
            </p:txBody>
          </p:sp>
        </p:grpSp>
        <p:grpSp>
          <p:nvGrpSpPr>
            <p:cNvPr id="17" name="Gruppo 16"/>
            <p:cNvGrpSpPr/>
            <p:nvPr/>
          </p:nvGrpSpPr>
          <p:grpSpPr>
            <a:xfrm>
              <a:off x="3323293" y="2350561"/>
              <a:ext cx="1573974" cy="461665"/>
              <a:chOff x="6747067" y="2029142"/>
              <a:chExt cx="1573974" cy="461665"/>
            </a:xfrm>
          </p:grpSpPr>
          <p:sp>
            <p:nvSpPr>
              <p:cNvPr id="42" name="Ovale 41"/>
              <p:cNvSpPr/>
              <p:nvPr/>
            </p:nvSpPr>
            <p:spPr>
              <a:xfrm>
                <a:off x="6747067" y="2029143"/>
                <a:ext cx="1573974" cy="44362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6839227" y="2029142"/>
                <a:ext cx="13837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tossiche</a:t>
                </a:r>
                <a:endParaRPr lang="it-IT" dirty="0"/>
              </a:p>
            </p:txBody>
          </p:sp>
        </p:grpSp>
        <p:grpSp>
          <p:nvGrpSpPr>
            <p:cNvPr id="13" name="Gruppo 12"/>
            <p:cNvGrpSpPr/>
            <p:nvPr/>
          </p:nvGrpSpPr>
          <p:grpSpPr>
            <a:xfrm>
              <a:off x="2068068" y="2074603"/>
              <a:ext cx="1729740" cy="492443"/>
              <a:chOff x="2181860" y="1993323"/>
              <a:chExt cx="1729740" cy="492443"/>
            </a:xfrm>
          </p:grpSpPr>
          <p:sp>
            <p:nvSpPr>
              <p:cNvPr id="11" name="Ovale 10"/>
              <p:cNvSpPr/>
              <p:nvPr/>
            </p:nvSpPr>
            <p:spPr>
              <a:xfrm>
                <a:off x="2181860" y="1993323"/>
                <a:ext cx="1677761" cy="49244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2235200" y="2011103"/>
                <a:ext cx="1676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it-IT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inquinanti</a:t>
                </a:r>
              </a:p>
            </p:txBody>
          </p:sp>
        </p:grpSp>
      </p:grpSp>
      <p:grpSp>
        <p:nvGrpSpPr>
          <p:cNvPr id="44" name="Gruppo 43"/>
          <p:cNvGrpSpPr/>
          <p:nvPr/>
        </p:nvGrpSpPr>
        <p:grpSpPr>
          <a:xfrm>
            <a:off x="6049323" y="3478709"/>
            <a:ext cx="2561530" cy="1145472"/>
            <a:chOff x="6011999" y="3394730"/>
            <a:chExt cx="2561530" cy="1145472"/>
          </a:xfrm>
        </p:grpSpPr>
        <p:grpSp>
          <p:nvGrpSpPr>
            <p:cNvPr id="28" name="Gruppo 27"/>
            <p:cNvGrpSpPr/>
            <p:nvPr/>
          </p:nvGrpSpPr>
          <p:grpSpPr>
            <a:xfrm>
              <a:off x="6639986" y="3966161"/>
              <a:ext cx="1933543" cy="574041"/>
              <a:chOff x="6812280" y="4511039"/>
              <a:chExt cx="1933543" cy="574041"/>
            </a:xfrm>
          </p:grpSpPr>
          <p:sp>
            <p:nvSpPr>
              <p:cNvPr id="43" name="Ovale 42"/>
              <p:cNvSpPr/>
              <p:nvPr/>
            </p:nvSpPr>
            <p:spPr>
              <a:xfrm>
                <a:off x="6822440" y="4511039"/>
                <a:ext cx="1910108" cy="57404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ttangolo 23"/>
              <p:cNvSpPr/>
              <p:nvPr/>
            </p:nvSpPr>
            <p:spPr>
              <a:xfrm>
                <a:off x="6812280" y="4598928"/>
                <a:ext cx="19335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non rinnovabili</a:t>
                </a:r>
              </a:p>
            </p:txBody>
          </p:sp>
        </p:grpSp>
        <p:grpSp>
          <p:nvGrpSpPr>
            <p:cNvPr id="29" name="Gruppo 28"/>
            <p:cNvGrpSpPr/>
            <p:nvPr/>
          </p:nvGrpSpPr>
          <p:grpSpPr>
            <a:xfrm>
              <a:off x="6011999" y="3394730"/>
              <a:ext cx="1910108" cy="795165"/>
              <a:chOff x="6695440" y="3373949"/>
              <a:chExt cx="1910108" cy="795165"/>
            </a:xfrm>
          </p:grpSpPr>
          <p:sp>
            <p:nvSpPr>
              <p:cNvPr id="27" name="Ovale 26"/>
              <p:cNvSpPr/>
              <p:nvPr/>
            </p:nvSpPr>
            <p:spPr>
              <a:xfrm>
                <a:off x="6695440" y="3373949"/>
                <a:ext cx="1910108" cy="74168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6695440" y="3461228"/>
                <a:ext cx="191010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materie prime scarse</a:t>
                </a: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621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308750" y="451024"/>
            <a:ext cx="9066670" cy="2926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Risorse rinnovabili da materie prime alternative:</a:t>
            </a:r>
            <a:b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le biomasse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3459478" y="5858256"/>
            <a:ext cx="1051561" cy="944880"/>
          </a:xfrm>
          <a:custGeom>
            <a:avLst/>
            <a:gdLst>
              <a:gd name="connsiteX0" fmla="*/ 0 w 896112"/>
              <a:gd name="connsiteY0" fmla="*/ 0 h 780288"/>
              <a:gd name="connsiteX1" fmla="*/ 97536 w 896112"/>
              <a:gd name="connsiteY1" fmla="*/ 688848 h 780288"/>
              <a:gd name="connsiteX2" fmla="*/ 304800 w 896112"/>
              <a:gd name="connsiteY2" fmla="*/ 554736 h 780288"/>
              <a:gd name="connsiteX3" fmla="*/ 451104 w 896112"/>
              <a:gd name="connsiteY3" fmla="*/ 780288 h 780288"/>
              <a:gd name="connsiteX4" fmla="*/ 896112 w 896112"/>
              <a:gd name="connsiteY4" fmla="*/ 762000 h 780288"/>
              <a:gd name="connsiteX5" fmla="*/ 512064 w 896112"/>
              <a:gd name="connsiteY5" fmla="*/ 445008 h 780288"/>
              <a:gd name="connsiteX6" fmla="*/ 713232 w 896112"/>
              <a:gd name="connsiteY6" fmla="*/ 207264 h 780288"/>
              <a:gd name="connsiteX7" fmla="*/ 0 w 896112"/>
              <a:gd name="connsiteY7" fmla="*/ 0 h 78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12" h="780288">
                <a:moveTo>
                  <a:pt x="0" y="0"/>
                </a:moveTo>
                <a:lnTo>
                  <a:pt x="97536" y="688848"/>
                </a:lnTo>
                <a:lnTo>
                  <a:pt x="304800" y="554736"/>
                </a:lnTo>
                <a:lnTo>
                  <a:pt x="451104" y="780288"/>
                </a:lnTo>
                <a:lnTo>
                  <a:pt x="896112" y="762000"/>
                </a:lnTo>
                <a:lnTo>
                  <a:pt x="512064" y="445008"/>
                </a:lnTo>
                <a:lnTo>
                  <a:pt x="713232" y="2072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itolo 1"/>
          <p:cNvSpPr txBox="1">
            <a:spLocks/>
          </p:cNvSpPr>
          <p:nvPr/>
        </p:nvSpPr>
        <p:spPr>
          <a:xfrm>
            <a:off x="62509" y="2228136"/>
            <a:ext cx="8964487" cy="11373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53" y="2644904"/>
            <a:ext cx="61055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43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1003250" y="181825"/>
            <a:ext cx="9066670" cy="2926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Materie prime alternative:  le biomasse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3459478" y="5858256"/>
            <a:ext cx="1051561" cy="944880"/>
          </a:xfrm>
          <a:custGeom>
            <a:avLst/>
            <a:gdLst>
              <a:gd name="connsiteX0" fmla="*/ 0 w 896112"/>
              <a:gd name="connsiteY0" fmla="*/ 0 h 780288"/>
              <a:gd name="connsiteX1" fmla="*/ 97536 w 896112"/>
              <a:gd name="connsiteY1" fmla="*/ 688848 h 780288"/>
              <a:gd name="connsiteX2" fmla="*/ 304800 w 896112"/>
              <a:gd name="connsiteY2" fmla="*/ 554736 h 780288"/>
              <a:gd name="connsiteX3" fmla="*/ 451104 w 896112"/>
              <a:gd name="connsiteY3" fmla="*/ 780288 h 780288"/>
              <a:gd name="connsiteX4" fmla="*/ 896112 w 896112"/>
              <a:gd name="connsiteY4" fmla="*/ 762000 h 780288"/>
              <a:gd name="connsiteX5" fmla="*/ 512064 w 896112"/>
              <a:gd name="connsiteY5" fmla="*/ 445008 h 780288"/>
              <a:gd name="connsiteX6" fmla="*/ 713232 w 896112"/>
              <a:gd name="connsiteY6" fmla="*/ 207264 h 780288"/>
              <a:gd name="connsiteX7" fmla="*/ 0 w 896112"/>
              <a:gd name="connsiteY7" fmla="*/ 0 h 78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12" h="780288">
                <a:moveTo>
                  <a:pt x="0" y="0"/>
                </a:moveTo>
                <a:lnTo>
                  <a:pt x="97536" y="688848"/>
                </a:lnTo>
                <a:lnTo>
                  <a:pt x="304800" y="554736"/>
                </a:lnTo>
                <a:lnTo>
                  <a:pt x="451104" y="780288"/>
                </a:lnTo>
                <a:lnTo>
                  <a:pt x="896112" y="762000"/>
                </a:lnTo>
                <a:lnTo>
                  <a:pt x="512064" y="445008"/>
                </a:lnTo>
                <a:lnTo>
                  <a:pt x="713232" y="2072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itolo 1"/>
          <p:cNvSpPr txBox="1">
            <a:spLocks/>
          </p:cNvSpPr>
          <p:nvPr/>
        </p:nvSpPr>
        <p:spPr>
          <a:xfrm>
            <a:off x="108809" y="1961911"/>
            <a:ext cx="8964487" cy="11373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36203" r="6474" b="33766"/>
          <a:stretch/>
        </p:blipFill>
        <p:spPr bwMode="auto">
          <a:xfrm>
            <a:off x="1275422" y="3725985"/>
            <a:ext cx="6122607" cy="159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1" t="32490" r="16930" b="43460"/>
          <a:stretch/>
        </p:blipFill>
        <p:spPr bwMode="auto">
          <a:xfrm>
            <a:off x="221490" y="1972427"/>
            <a:ext cx="6423950" cy="164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71405" r="7679" b="1678"/>
          <a:stretch/>
        </p:blipFill>
        <p:spPr bwMode="auto">
          <a:xfrm>
            <a:off x="2839300" y="5324759"/>
            <a:ext cx="5891514" cy="143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43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1998" y="44624"/>
            <a:ext cx="9058662" cy="6480720"/>
            <a:chOff x="31998" y="44624"/>
            <a:chExt cx="9058662" cy="6480720"/>
          </a:xfrm>
        </p:grpSpPr>
        <p:pic>
          <p:nvPicPr>
            <p:cNvPr id="31" name="Picture 2" descr="C:\Users\Antonio Ricca\Desktop\Laboratorio\Attività\Convegni\ECCE\Presentazione\Risorse\logo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849" t="-9048" r="-16663" b="-13769"/>
            <a:stretch/>
          </p:blipFill>
          <p:spPr bwMode="auto">
            <a:xfrm>
              <a:off x="4664196" y="44624"/>
              <a:ext cx="1403648" cy="12991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2" name="Connettore 1 31"/>
            <p:cNvCxnSpPr/>
            <p:nvPr/>
          </p:nvCxnSpPr>
          <p:spPr>
            <a:xfrm>
              <a:off x="31998" y="116632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8924230" y="1412776"/>
              <a:ext cx="0" cy="5112568"/>
            </a:xfrm>
            <a:prstGeom prst="line">
              <a:avLst/>
            </a:prstGeom>
            <a:ln w="330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1523" y="1334418"/>
              <a:ext cx="6192000" cy="0"/>
            </a:xfrm>
            <a:prstGeom prst="line">
              <a:avLst/>
            </a:prstGeom>
            <a:ln w="152400"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t="36694" r="68661" b="34447"/>
            <a:stretch/>
          </p:blipFill>
          <p:spPr bwMode="auto">
            <a:xfrm>
              <a:off x="3549152" y="220094"/>
              <a:ext cx="1152128" cy="10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" t="13969" r="4919" b="30581"/>
            <a:stretch/>
          </p:blipFill>
          <p:spPr bwMode="auto">
            <a:xfrm>
              <a:off x="129628" y="227203"/>
              <a:ext cx="3423197" cy="102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2491815" y="1034888"/>
              <a:ext cx="17907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23 Ottobre 2019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2559844" y="1072356"/>
              <a:ext cx="954881" cy="15514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156176" y="44624"/>
              <a:ext cx="293448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5005" r="28821" b="32095"/>
          <a:stretch/>
        </p:blipFill>
        <p:spPr bwMode="auto">
          <a:xfrm>
            <a:off x="6309979" y="110941"/>
            <a:ext cx="2616349" cy="1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igura a mano libera 2"/>
          <p:cNvSpPr/>
          <p:nvPr/>
        </p:nvSpPr>
        <p:spPr>
          <a:xfrm>
            <a:off x="3459478" y="5858256"/>
            <a:ext cx="1051561" cy="944880"/>
          </a:xfrm>
          <a:custGeom>
            <a:avLst/>
            <a:gdLst>
              <a:gd name="connsiteX0" fmla="*/ 0 w 896112"/>
              <a:gd name="connsiteY0" fmla="*/ 0 h 780288"/>
              <a:gd name="connsiteX1" fmla="*/ 97536 w 896112"/>
              <a:gd name="connsiteY1" fmla="*/ 688848 h 780288"/>
              <a:gd name="connsiteX2" fmla="*/ 304800 w 896112"/>
              <a:gd name="connsiteY2" fmla="*/ 554736 h 780288"/>
              <a:gd name="connsiteX3" fmla="*/ 451104 w 896112"/>
              <a:gd name="connsiteY3" fmla="*/ 780288 h 780288"/>
              <a:gd name="connsiteX4" fmla="*/ 896112 w 896112"/>
              <a:gd name="connsiteY4" fmla="*/ 762000 h 780288"/>
              <a:gd name="connsiteX5" fmla="*/ 512064 w 896112"/>
              <a:gd name="connsiteY5" fmla="*/ 445008 h 780288"/>
              <a:gd name="connsiteX6" fmla="*/ 713232 w 896112"/>
              <a:gd name="connsiteY6" fmla="*/ 207264 h 780288"/>
              <a:gd name="connsiteX7" fmla="*/ 0 w 896112"/>
              <a:gd name="connsiteY7" fmla="*/ 0 h 78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112" h="780288">
                <a:moveTo>
                  <a:pt x="0" y="0"/>
                </a:moveTo>
                <a:lnTo>
                  <a:pt x="97536" y="688848"/>
                </a:lnTo>
                <a:lnTo>
                  <a:pt x="304800" y="554736"/>
                </a:lnTo>
                <a:lnTo>
                  <a:pt x="451104" y="780288"/>
                </a:lnTo>
                <a:lnTo>
                  <a:pt x="896112" y="762000"/>
                </a:lnTo>
                <a:lnTo>
                  <a:pt x="512064" y="445008"/>
                </a:lnTo>
                <a:lnTo>
                  <a:pt x="713232" y="2072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itolo 1"/>
          <p:cNvSpPr txBox="1">
            <a:spLocks/>
          </p:cNvSpPr>
          <p:nvPr/>
        </p:nvSpPr>
        <p:spPr>
          <a:xfrm>
            <a:off x="108809" y="1961911"/>
            <a:ext cx="8964487" cy="11373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>
              <a:solidFill>
                <a:srgbClr val="FF0000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259871" y="1880286"/>
            <a:ext cx="8311082" cy="4808049"/>
            <a:chOff x="319336" y="1334421"/>
            <a:chExt cx="8640960" cy="5118915"/>
          </a:xfrm>
        </p:grpSpPr>
        <p:grpSp>
          <p:nvGrpSpPr>
            <p:cNvPr id="21" name="Gruppo 20"/>
            <p:cNvGrpSpPr/>
            <p:nvPr/>
          </p:nvGrpSpPr>
          <p:grpSpPr>
            <a:xfrm>
              <a:off x="319336" y="1334421"/>
              <a:ext cx="8640960" cy="5118915"/>
              <a:chOff x="319336" y="1101823"/>
              <a:chExt cx="8640960" cy="5118915"/>
            </a:xfrm>
          </p:grpSpPr>
          <p:graphicFrame>
            <p:nvGraphicFramePr>
              <p:cNvPr id="23" name="Diagramma 22"/>
              <p:cNvGraphicFramePr/>
              <p:nvPr>
                <p:extLst>
                  <p:ext uri="{D42A27DB-BD31-4B8C-83A1-F6EECF244321}">
                    <p14:modId xmlns:p14="http://schemas.microsoft.com/office/powerpoint/2010/main" val="1210283995"/>
                  </p:ext>
                </p:extLst>
              </p:nvPr>
            </p:nvGraphicFramePr>
            <p:xfrm>
              <a:off x="319336" y="1101823"/>
              <a:ext cx="8640960" cy="49748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4924594"/>
                <a:ext cx="1821853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352" y="5057562"/>
                <a:ext cx="1078887" cy="116317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320432"/>
              <a:ext cx="1783024" cy="91688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1003250" y="181825"/>
            <a:ext cx="9066670" cy="2926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Materie prime alternative:  le biomasse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737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515</Words>
  <Application>Microsoft Office PowerPoint</Application>
  <PresentationFormat>Presentazione su schermo (4:3)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Principale</dc:creator>
  <cp:lastModifiedBy>RIno Cuccurullo</cp:lastModifiedBy>
  <cp:revision>645</cp:revision>
  <dcterms:created xsi:type="dcterms:W3CDTF">2016-10-22T08:03:26Z</dcterms:created>
  <dcterms:modified xsi:type="dcterms:W3CDTF">2019-11-02T11:19:23Z</dcterms:modified>
</cp:coreProperties>
</file>