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56" r:id="rId3"/>
    <p:sldId id="257" r:id="rId4"/>
    <p:sldId id="258" r:id="rId5"/>
    <p:sldId id="262" r:id="rId6"/>
    <p:sldId id="265" r:id="rId7"/>
    <p:sldId id="266" r:id="rId8"/>
    <p:sldId id="267" r:id="rId9"/>
    <p:sldId id="259" r:id="rId10"/>
    <p:sldId id="260" r:id="rId11"/>
    <p:sldId id="263" r:id="rId12"/>
    <p:sldId id="261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AES" cryptAlgorithmClass="hash" cryptAlgorithmType="typeAny" cryptAlgorithmSid="14" spinCount="100000" saltData="avLPOnc5/UnHvAWv3ZZ72g==" hashData="PHX+7hVWZUo0Hh3cyPclrmIawWxZwDdPgx8g+cGLT+7O4wM/2ltCLAsyHIxFbRnoNTp3fUJYwfRHZ41D3I68fA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400" y="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pilu\Desktop\X%20UNINSTRADA\dati_nuove_costruzioni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pilu\Desktop\X%20UNINSTRADA\dati_nuove_costruzioni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vpilu\Desktop\X%20UNINSTRADA\dati_nuove_costruzioni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200"/>
            </a:pPr>
            <a:r>
              <a:rPr lang="it-IT" sz="1200"/>
              <a:t>Numero di abitazioni in nuovi fabbricati residenziali</a:t>
            </a:r>
          </a:p>
        </c:rich>
      </c:tx>
      <c:layout>
        <c:manualLayout>
          <c:xMode val="edge"/>
          <c:yMode val="edge"/>
          <c:x val="0.18656804733727847"/>
          <c:y val="3.584229390681008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7082105817769766"/>
          <c:y val="0.13903269116302741"/>
          <c:w val="0.77623953638119791"/>
          <c:h val="0.71881029095463744"/>
        </c:manualLayout>
      </c:layout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'Dati grezzi'!$A$5:$A$21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xVal>
          <c:yVal>
            <c:numRef>
              <c:f>'Dati grezzi'!$B$5:$B$21</c:f>
              <c:numCache>
                <c:formatCode>General</c:formatCode>
                <c:ptCount val="17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B0C-4E43-8381-EFF4F8E9EB38}"/>
            </c:ext>
          </c:extLst>
        </c:ser>
        <c:ser>
          <c:idx val="1"/>
          <c:order val="1"/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'Dati grezzi'!$A$5:$A$23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xVal>
          <c:yVal>
            <c:numRef>
              <c:f>'Dati grezzi'!$C$5:$C$23</c:f>
              <c:numCache>
                <c:formatCode>#,##0</c:formatCode>
                <c:ptCount val="19"/>
                <c:pt idx="0">
                  <c:v>184423</c:v>
                </c:pt>
                <c:pt idx="1">
                  <c:v>189025</c:v>
                </c:pt>
                <c:pt idx="2">
                  <c:v>209228</c:v>
                </c:pt>
                <c:pt idx="3">
                  <c:v>229526</c:v>
                </c:pt>
                <c:pt idx="4">
                  <c:v>268385</c:v>
                </c:pt>
                <c:pt idx="5">
                  <c:v>278602</c:v>
                </c:pt>
                <c:pt idx="6">
                  <c:v>261455</c:v>
                </c:pt>
                <c:pt idx="7">
                  <c:v>250272</c:v>
                </c:pt>
                <c:pt idx="8">
                  <c:v>191783</c:v>
                </c:pt>
                <c:pt idx="9">
                  <c:v>141586</c:v>
                </c:pt>
                <c:pt idx="10">
                  <c:v>119409</c:v>
                </c:pt>
                <c:pt idx="11">
                  <c:v>112391</c:v>
                </c:pt>
                <c:pt idx="12">
                  <c:v>82058</c:v>
                </c:pt>
                <c:pt idx="13">
                  <c:v>53408</c:v>
                </c:pt>
                <c:pt idx="14">
                  <c:v>46796</c:v>
                </c:pt>
                <c:pt idx="15">
                  <c:v>42920</c:v>
                </c:pt>
                <c:pt idx="16">
                  <c:v>44583</c:v>
                </c:pt>
                <c:pt idx="17">
                  <c:v>51859</c:v>
                </c:pt>
                <c:pt idx="18">
                  <c:v>54935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B0C-4E43-8381-EFF4F8E9EB3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3862656"/>
        <c:axId val="83864192"/>
      </c:scatterChart>
      <c:valAx>
        <c:axId val="83862656"/>
        <c:scaling>
          <c:orientation val="minMax"/>
          <c:max val="2018"/>
          <c:min val="2000"/>
        </c:scaling>
        <c:delete val="0"/>
        <c:axPos val="b"/>
        <c:majorGridlines>
          <c:spPr>
            <a:ln w="12700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83864192"/>
        <c:crosses val="autoZero"/>
        <c:crossBetween val="midCat"/>
        <c:majorUnit val="2"/>
      </c:valAx>
      <c:valAx>
        <c:axId val="83864192"/>
        <c:scaling>
          <c:orientation val="minMax"/>
        </c:scaling>
        <c:delete val="0"/>
        <c:axPos val="l"/>
        <c:majorGridlines>
          <c:spPr>
            <a:ln w="12700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spPr>
          <a:ln>
            <a:solidFill>
              <a:schemeClr val="tx1"/>
            </a:solidFill>
            <a:prstDash val="dash"/>
          </a:ln>
        </c:spPr>
        <c:txPr>
          <a:bodyPr/>
          <a:lstStyle/>
          <a:p>
            <a:pPr>
              <a:defRPr sz="1200" b="1"/>
            </a:pPr>
            <a:endParaRPr lang="en-US"/>
          </a:p>
        </c:txPr>
        <c:crossAx val="83862656"/>
        <c:crosses val="autoZero"/>
        <c:crossBetween val="midCat"/>
      </c:valAx>
      <c:spPr>
        <a:ln w="25400">
          <a:solidFill>
            <a:schemeClr val="tx1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it-IT" sz="1200" dirty="0"/>
              <a:t>Superficie utile abitabile in nuovi fabbricati residenziali (milioni di mq)</a:t>
            </a:r>
          </a:p>
        </c:rich>
      </c:tx>
      <c:layout>
        <c:manualLayout>
          <c:xMode val="edge"/>
          <c:yMode val="edge"/>
          <c:x val="0.1455931758530184"/>
          <c:y val="3.487358326068003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9.1058195702782674E-2"/>
          <c:y val="0.19731366888142196"/>
          <c:w val="0.83190997249901499"/>
          <c:h val="0.68011708168807439"/>
        </c:manualLayout>
      </c:layout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'Dati grezzi'!$A$5:$A$21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xVal>
          <c:yVal>
            <c:numRef>
              <c:f>'Dati grezzi'!$B$5:$B$21</c:f>
              <c:numCache>
                <c:formatCode>General</c:formatCode>
                <c:ptCount val="17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0F18-4F36-9C7F-7CD5777ACA46}"/>
            </c:ext>
          </c:extLst>
        </c:ser>
        <c:ser>
          <c:idx val="1"/>
          <c:order val="1"/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'Dati grezzi'!$A$5:$A$23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xVal>
          <c:yVal>
            <c:numRef>
              <c:f>'Dati grezzi'!$K$5:$K$23</c:f>
              <c:numCache>
                <c:formatCode>General</c:formatCode>
                <c:ptCount val="19"/>
                <c:pt idx="0">
                  <c:v>15.053473</c:v>
                </c:pt>
                <c:pt idx="1">
                  <c:v>15.114416</c:v>
                </c:pt>
                <c:pt idx="2">
                  <c:v>16.322852999999999</c:v>
                </c:pt>
                <c:pt idx="3">
                  <c:v>17.56333699999999</c:v>
                </c:pt>
                <c:pt idx="4">
                  <c:v>19.898617000000002</c:v>
                </c:pt>
                <c:pt idx="5">
                  <c:v>20.479026999999988</c:v>
                </c:pt>
                <c:pt idx="6">
                  <c:v>19.143787</c:v>
                </c:pt>
                <c:pt idx="7">
                  <c:v>18.383337999999984</c:v>
                </c:pt>
                <c:pt idx="8">
                  <c:v>14.268787</c:v>
                </c:pt>
                <c:pt idx="9">
                  <c:v>10.703097</c:v>
                </c:pt>
                <c:pt idx="10">
                  <c:v>9.3662180000000035</c:v>
                </c:pt>
                <c:pt idx="11">
                  <c:v>8.9153980000000015</c:v>
                </c:pt>
                <c:pt idx="12">
                  <c:v>6.6521959999999973</c:v>
                </c:pt>
                <c:pt idx="13">
                  <c:v>4.582119999999998</c:v>
                </c:pt>
                <c:pt idx="14">
                  <c:v>4.0199920000000002</c:v>
                </c:pt>
                <c:pt idx="15">
                  <c:v>3.713778</c:v>
                </c:pt>
                <c:pt idx="16">
                  <c:v>3.9131070000000001</c:v>
                </c:pt>
                <c:pt idx="17">
                  <c:v>4.4707809999999997</c:v>
                </c:pt>
                <c:pt idx="18">
                  <c:v>4.7455499999999997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0F18-4F36-9C7F-7CD5777ACA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88054400"/>
        <c:axId val="88068480"/>
      </c:scatterChart>
      <c:valAx>
        <c:axId val="88054400"/>
        <c:scaling>
          <c:orientation val="minMax"/>
          <c:max val="2018"/>
          <c:min val="2000"/>
        </c:scaling>
        <c:delete val="0"/>
        <c:axPos val="b"/>
        <c:majorGridlines>
          <c:spPr>
            <a:ln w="12700">
              <a:solidFill>
                <a:sysClr val="windowText" lastClr="000000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88068480"/>
        <c:crosses val="autoZero"/>
        <c:crossBetween val="midCat"/>
        <c:majorUnit val="2"/>
      </c:valAx>
      <c:valAx>
        <c:axId val="88068480"/>
        <c:scaling>
          <c:orientation val="minMax"/>
        </c:scaling>
        <c:delete val="0"/>
        <c:axPos val="l"/>
        <c:majorGridlines>
          <c:spPr>
            <a:ln w="12700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88054400"/>
        <c:crosses val="autoZero"/>
        <c:crossBetween val="midCat"/>
      </c:valAx>
      <c:spPr>
        <a:ln w="25400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it-IT" sz="1600"/>
              <a:t>Superficie in fabbricati non residenziali (milioni di mq)</a:t>
            </a:r>
          </a:p>
        </c:rich>
      </c:tx>
      <c:layout>
        <c:manualLayout>
          <c:xMode val="edge"/>
          <c:yMode val="edge"/>
          <c:x val="0.13125734430082273"/>
          <c:y val="3.9381153305203954E-2"/>
        </c:manualLayout>
      </c:layout>
      <c:overlay val="0"/>
    </c:title>
    <c:autoTitleDeleted val="0"/>
    <c:plotArea>
      <c:layout/>
      <c:scatterChart>
        <c:scatterStyle val="lineMarker"/>
        <c:varyColors val="0"/>
        <c:ser>
          <c:idx val="0"/>
          <c:order val="0"/>
          <c:marker>
            <c:symbol val="none"/>
          </c:marker>
          <c:xVal>
            <c:numRef>
              <c:f>'Dati grezzi'!$A$5:$A$21</c:f>
              <c:numCache>
                <c:formatCode>General</c:formatCode>
                <c:ptCount val="17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</c:numCache>
            </c:numRef>
          </c:xVal>
          <c:yVal>
            <c:numRef>
              <c:f>'Dati grezzi'!$B$5:$B$21</c:f>
              <c:numCache>
                <c:formatCode>General</c:formatCode>
                <c:ptCount val="17"/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4672-44E8-9251-CD4EECD323A6}"/>
            </c:ext>
          </c:extLst>
        </c:ser>
        <c:ser>
          <c:idx val="1"/>
          <c:order val="1"/>
          <c:spPr>
            <a:ln>
              <a:solidFill>
                <a:srgbClr val="FF0000"/>
              </a:solidFill>
            </a:ln>
          </c:spPr>
          <c:marker>
            <c:symbol val="none"/>
          </c:marker>
          <c:xVal>
            <c:numRef>
              <c:f>'Dati grezzi'!$A$5:$A$23</c:f>
              <c:numCache>
                <c:formatCode>General</c:formatCode>
                <c:ptCount val="19"/>
                <c:pt idx="0">
                  <c:v>2000</c:v>
                </c:pt>
                <c:pt idx="1">
                  <c:v>2001</c:v>
                </c:pt>
                <c:pt idx="2">
                  <c:v>2002</c:v>
                </c:pt>
                <c:pt idx="3">
                  <c:v>2003</c:v>
                </c:pt>
                <c:pt idx="4">
                  <c:v>2004</c:v>
                </c:pt>
                <c:pt idx="5">
                  <c:v>2005</c:v>
                </c:pt>
                <c:pt idx="6">
                  <c:v>2006</c:v>
                </c:pt>
                <c:pt idx="7">
                  <c:v>2007</c:v>
                </c:pt>
                <c:pt idx="8">
                  <c:v>2008</c:v>
                </c:pt>
                <c:pt idx="9">
                  <c:v>2009</c:v>
                </c:pt>
                <c:pt idx="10">
                  <c:v>2010</c:v>
                </c:pt>
                <c:pt idx="11">
                  <c:v>2011</c:v>
                </c:pt>
                <c:pt idx="12">
                  <c:v>2012</c:v>
                </c:pt>
                <c:pt idx="13">
                  <c:v>2013</c:v>
                </c:pt>
                <c:pt idx="14">
                  <c:v>2014</c:v>
                </c:pt>
                <c:pt idx="15">
                  <c:v>2015</c:v>
                </c:pt>
                <c:pt idx="16">
                  <c:v>2016</c:v>
                </c:pt>
                <c:pt idx="17">
                  <c:v>2017</c:v>
                </c:pt>
                <c:pt idx="18">
                  <c:v>2018</c:v>
                </c:pt>
              </c:numCache>
            </c:numRef>
          </c:xVal>
          <c:yVal>
            <c:numRef>
              <c:f>'Dati grezzi'!$L$5:$L$23</c:f>
              <c:numCache>
                <c:formatCode>General</c:formatCode>
                <c:ptCount val="19"/>
                <c:pt idx="0">
                  <c:v>26.645378000000001</c:v>
                </c:pt>
                <c:pt idx="1">
                  <c:v>28.758565999999991</c:v>
                </c:pt>
                <c:pt idx="2">
                  <c:v>36.023355000000016</c:v>
                </c:pt>
                <c:pt idx="3">
                  <c:v>28.267045999999993</c:v>
                </c:pt>
                <c:pt idx="4">
                  <c:v>29.074493</c:v>
                </c:pt>
                <c:pt idx="5">
                  <c:v>25.034703</c:v>
                </c:pt>
                <c:pt idx="6">
                  <c:v>24.067392999999992</c:v>
                </c:pt>
                <c:pt idx="7">
                  <c:v>23.982240999999981</c:v>
                </c:pt>
                <c:pt idx="8">
                  <c:v>22.787958000000007</c:v>
                </c:pt>
                <c:pt idx="9">
                  <c:v>17.413929</c:v>
                </c:pt>
                <c:pt idx="10">
                  <c:v>15.987619</c:v>
                </c:pt>
                <c:pt idx="11">
                  <c:v>13.983965</c:v>
                </c:pt>
                <c:pt idx="12">
                  <c:v>11.026558</c:v>
                </c:pt>
                <c:pt idx="13">
                  <c:v>7.8469720000000001</c:v>
                </c:pt>
                <c:pt idx="14">
                  <c:v>7.0718160000000001</c:v>
                </c:pt>
                <c:pt idx="15">
                  <c:v>8.0196150000000035</c:v>
                </c:pt>
                <c:pt idx="16">
                  <c:v>8.9412629999999993</c:v>
                </c:pt>
                <c:pt idx="17">
                  <c:v>10.655572000000003</c:v>
                </c:pt>
                <c:pt idx="18">
                  <c:v>13.091138000000001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4672-44E8-9251-CD4EECD323A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6586368"/>
        <c:axId val="97649024"/>
      </c:scatterChart>
      <c:valAx>
        <c:axId val="96586368"/>
        <c:scaling>
          <c:orientation val="minMax"/>
          <c:max val="2018"/>
          <c:min val="2000"/>
        </c:scaling>
        <c:delete val="0"/>
        <c:axPos val="b"/>
        <c:majorGridlines>
          <c:spPr>
            <a:ln w="12700">
              <a:solidFill>
                <a:schemeClr val="tx1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97649024"/>
        <c:crosses val="autoZero"/>
        <c:crossBetween val="midCat"/>
        <c:majorUnit val="2"/>
      </c:valAx>
      <c:valAx>
        <c:axId val="97649024"/>
        <c:scaling>
          <c:orientation val="minMax"/>
        </c:scaling>
        <c:delete val="0"/>
        <c:axPos val="l"/>
        <c:majorGridlines>
          <c:spPr>
            <a:ln w="12700">
              <a:solidFill>
                <a:sysClr val="windowText" lastClr="000000"/>
              </a:solidFill>
              <a:prstDash val="dash"/>
            </a:ln>
          </c:spPr>
        </c:majorGridlines>
        <c:numFmt formatCode="General" sourceLinked="1"/>
        <c:majorTickMark val="out"/>
        <c:minorTickMark val="none"/>
        <c:tickLblPos val="nextTo"/>
        <c:txPr>
          <a:bodyPr/>
          <a:lstStyle/>
          <a:p>
            <a:pPr>
              <a:defRPr sz="1200" b="1"/>
            </a:pPr>
            <a:endParaRPr lang="en-US"/>
          </a:p>
        </c:txPr>
        <c:crossAx val="96586368"/>
        <c:crosses val="autoZero"/>
        <c:crossBetween val="midCat"/>
      </c:valAx>
      <c:spPr>
        <a:ln w="25400">
          <a:solidFill>
            <a:sysClr val="windowText" lastClr="000000"/>
          </a:solidFill>
        </a:ln>
      </c:spPr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image" Target="../media/image3.wmf"/><Relationship Id="rId4" Type="http://schemas.openxmlformats.org/officeDocument/2006/relationships/image" Target="../media/image6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image" Target="../media/image7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02/11/2019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02/11/2019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6055F8-1D02-4417-9241-55C834FD9970}" type="datetimeFigureOut">
              <a:rPr lang="it-IT" smtClean="0"/>
              <a:pPr/>
              <a:t>02/11/2019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055F8-1D02-4417-9241-55C834FD9970}" type="datetimeFigureOut">
              <a:rPr lang="it-IT" smtClean="0"/>
              <a:pPr/>
              <a:t>02/11/2019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07B441-5312-499D-93C3-6E37886527FA}" type="slidenum">
              <a:rPr lang="it-IT" smtClean="0"/>
              <a:pPr/>
              <a:t>‹N›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chart" Target="../charts/chart2.xml"/><Relationship Id="rId3" Type="http://schemas.openxmlformats.org/officeDocument/2006/relationships/chart" Target="../charts/chart1.xml"/><Relationship Id="rId7" Type="http://schemas.openxmlformats.org/officeDocument/2006/relationships/image" Target="../media/image4.wmf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oleObject" Target="../embeddings/oleObject4.bin"/><Relationship Id="rId5" Type="http://schemas.openxmlformats.org/officeDocument/2006/relationships/image" Target="../media/image3.wmf"/><Relationship Id="rId10" Type="http://schemas.openxmlformats.org/officeDocument/2006/relationships/image" Target="../media/image5.wmf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oleObject3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7.wmf"/><Relationship Id="rId4" Type="http://schemas.openxmlformats.org/officeDocument/2006/relationships/oleObject" Target="../embeddings/oleObject5.bin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ttangolo 4"/>
          <p:cNvSpPr/>
          <p:nvPr/>
        </p:nvSpPr>
        <p:spPr>
          <a:xfrm>
            <a:off x="0" y="3500438"/>
            <a:ext cx="9144000" cy="33575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4"/>
            <a:ext cx="9144032" cy="351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6048000"/>
            <a:ext cx="9144000" cy="80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-32" y="3950807"/>
            <a:ext cx="914403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70C0"/>
                </a:solidFill>
              </a:rPr>
              <a:t>L’ESPERTO IN RIQUALIFICAZIONE STRUTTURALE </a:t>
            </a:r>
          </a:p>
          <a:p>
            <a:pPr algn="ctr"/>
            <a:r>
              <a:rPr lang="en-GB" sz="3200" b="1" dirty="0">
                <a:solidFill>
                  <a:srgbClr val="0070C0"/>
                </a:solidFill>
              </a:rPr>
              <a:t>DEL PATRIMONIO EDILIZIO</a:t>
            </a:r>
          </a:p>
          <a:p>
            <a:pPr algn="ctr"/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Prof.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Vincenzo</a:t>
            </a:r>
            <a:r>
              <a:rPr lang="en-GB" sz="24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400" b="1" dirty="0" err="1">
                <a:solidFill>
                  <a:schemeClr val="accent1">
                    <a:lumMod val="75000"/>
                  </a:schemeClr>
                </a:solidFill>
              </a:rPr>
              <a:t>Piluso</a:t>
            </a:r>
            <a:endParaRPr lang="en-GB" sz="2400" b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en-GB" sz="2000" b="1" dirty="0" err="1">
                <a:solidFill>
                  <a:schemeClr val="accent1">
                    <a:lumMod val="75000"/>
                  </a:schemeClr>
                </a:solidFill>
              </a:rPr>
              <a:t>Dipartimento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accent1">
                    <a:lumMod val="75000"/>
                  </a:schemeClr>
                </a:solidFill>
              </a:rPr>
              <a:t>di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accent1">
                    <a:lumMod val="75000"/>
                  </a:schemeClr>
                </a:solidFill>
              </a:rPr>
              <a:t>Ingegneria</a:t>
            </a:r>
            <a:r>
              <a:rPr lang="en-GB" sz="2000" b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sz="2000" b="1" dirty="0" err="1">
                <a:solidFill>
                  <a:schemeClr val="accent1">
                    <a:lumMod val="75000"/>
                  </a:schemeClr>
                </a:solidFill>
              </a:rPr>
              <a:t>Civile</a:t>
            </a:r>
            <a:endParaRPr lang="en-GB" sz="20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79" y="428604"/>
            <a:ext cx="7912644" cy="314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1279624" y="71414"/>
            <a:ext cx="66499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00FF"/>
                </a:solidFill>
              </a:rPr>
              <a:t>EDIFICI PER EPOCA DI COSTRUZIONE E STATO MANUTENTIVO</a:t>
            </a:r>
          </a:p>
        </p:txBody>
      </p:sp>
      <p:sp>
        <p:nvSpPr>
          <p:cNvPr id="4" name="Rettangolo 3"/>
          <p:cNvSpPr/>
          <p:nvPr/>
        </p:nvSpPr>
        <p:spPr>
          <a:xfrm>
            <a:off x="357158" y="3714752"/>
            <a:ext cx="8501122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2000" b="1" dirty="0">
                <a:solidFill>
                  <a:srgbClr val="0000FF"/>
                </a:solidFill>
              </a:rPr>
              <a:t>Le condizioni di manutenzione del patrimonio edilizio indicano che </a:t>
            </a:r>
            <a:r>
              <a:rPr lang="it-IT" sz="2000" b="1" dirty="0">
                <a:solidFill>
                  <a:srgbClr val="FF0000"/>
                </a:solidFill>
              </a:rPr>
              <a:t>oltre il 22% degli edifici risulta in stato di conservazione mediocre (19,9%) o pessimo (2,2%)</a:t>
            </a:r>
            <a:r>
              <a:rPr lang="it-IT" sz="2000" b="1" dirty="0">
                <a:solidFill>
                  <a:srgbClr val="0000FF"/>
                </a:solidFill>
              </a:rPr>
              <a:t>; nel complesso si tratta di circa </a:t>
            </a:r>
            <a:r>
              <a:rPr lang="it-IT" sz="2000" b="1" dirty="0">
                <a:solidFill>
                  <a:srgbClr val="FF0000"/>
                </a:solidFill>
              </a:rPr>
              <a:t>2,6 milioni di edifici con evidenti necessità di riqualificazione</a:t>
            </a:r>
            <a:r>
              <a:rPr lang="it-IT" sz="2000" b="1" dirty="0">
                <a:solidFill>
                  <a:srgbClr val="0000FF"/>
                </a:solidFill>
              </a:rPr>
              <a:t>. E’ altresì evidente la forte correlazione tra la vetustà dell’edificio e le condizioni di manutenzione poiché oltre il 30% degli edifici in condizioni insufficienti è di edificazione precedente al 1919 e </a:t>
            </a:r>
            <a:r>
              <a:rPr lang="it-IT" sz="2000" b="1" dirty="0">
                <a:solidFill>
                  <a:srgbClr val="FF0000"/>
                </a:solidFill>
              </a:rPr>
              <a:t>fino agli anni ’70 </a:t>
            </a:r>
            <a:r>
              <a:rPr lang="it-IT" sz="2000" b="1" dirty="0">
                <a:solidFill>
                  <a:srgbClr val="0000FF"/>
                </a:solidFill>
              </a:rPr>
              <a:t>si osservano </a:t>
            </a:r>
            <a:r>
              <a:rPr lang="it-IT" sz="2000" b="1" dirty="0">
                <a:solidFill>
                  <a:srgbClr val="FF0000"/>
                </a:solidFill>
              </a:rPr>
              <a:t>alte percentuali di immobili con necessità di riqualificazione</a:t>
            </a:r>
            <a:r>
              <a:rPr lang="it-IT" sz="2000" b="1" dirty="0">
                <a:solidFill>
                  <a:srgbClr val="0000FF"/>
                </a:solidFill>
              </a:rPr>
              <a:t>. </a:t>
            </a:r>
            <a:endParaRPr lang="en-GB" sz="2000" b="1" dirty="0">
              <a:solidFill>
                <a:srgbClr val="0000FF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715272" y="6357958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- 10/15 -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14356"/>
            <a:ext cx="8648700" cy="5114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sellaDiTesto 2"/>
          <p:cNvSpPr txBox="1"/>
          <p:nvPr/>
        </p:nvSpPr>
        <p:spPr>
          <a:xfrm>
            <a:off x="285720" y="142852"/>
            <a:ext cx="5843779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FF0000"/>
                </a:solidFill>
              </a:rPr>
              <a:t>INVESTIMENTI IN EDILIZIA RESIDENZIALE (1982-2017)</a:t>
            </a:r>
          </a:p>
          <a:p>
            <a:r>
              <a:rPr lang="en-GB" sz="2000" b="1" dirty="0" err="1">
                <a:solidFill>
                  <a:srgbClr val="0000FF"/>
                </a:solidFill>
              </a:rPr>
              <a:t>Valore</a:t>
            </a:r>
            <a:r>
              <a:rPr lang="en-GB" sz="2000" b="1" dirty="0">
                <a:solidFill>
                  <a:srgbClr val="0000FF"/>
                </a:solidFill>
              </a:rPr>
              <a:t> in </a:t>
            </a:r>
            <a:r>
              <a:rPr lang="en-GB" sz="2000" b="1" dirty="0" err="1">
                <a:solidFill>
                  <a:srgbClr val="0000FF"/>
                </a:solidFill>
              </a:rPr>
              <a:t>milioni</a:t>
            </a:r>
            <a:r>
              <a:rPr lang="en-GB" sz="2000" b="1" dirty="0">
                <a:solidFill>
                  <a:srgbClr val="0000FF"/>
                </a:solidFill>
              </a:rPr>
              <a:t> </a:t>
            </a:r>
            <a:r>
              <a:rPr lang="en-GB" sz="2000" b="1" dirty="0" err="1">
                <a:solidFill>
                  <a:srgbClr val="0000FF"/>
                </a:solidFill>
              </a:rPr>
              <a:t>di</a:t>
            </a:r>
            <a:r>
              <a:rPr lang="en-GB" sz="2000" b="1" dirty="0">
                <a:solidFill>
                  <a:srgbClr val="0000FF"/>
                </a:solidFill>
              </a:rPr>
              <a:t> euro a </a:t>
            </a:r>
            <a:r>
              <a:rPr lang="en-GB" sz="2000" b="1" dirty="0" err="1">
                <a:solidFill>
                  <a:srgbClr val="0000FF"/>
                </a:solidFill>
              </a:rPr>
              <a:t>prezzi</a:t>
            </a:r>
            <a:r>
              <a:rPr lang="en-GB" sz="2000" b="1" dirty="0">
                <a:solidFill>
                  <a:srgbClr val="0000FF"/>
                </a:solidFill>
              </a:rPr>
              <a:t> 2005</a:t>
            </a:r>
          </a:p>
          <a:p>
            <a:endParaRPr lang="en-GB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428596" y="5715016"/>
            <a:ext cx="85011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La </a:t>
            </a:r>
            <a:r>
              <a:rPr lang="en-GB" b="1" dirty="0" err="1">
                <a:solidFill>
                  <a:srgbClr val="0000FF"/>
                </a:solidFill>
              </a:rPr>
              <a:t>vetustà</a:t>
            </a:r>
            <a:r>
              <a:rPr lang="en-GB" b="1" dirty="0">
                <a:solidFill>
                  <a:srgbClr val="0000FF"/>
                </a:solidFill>
              </a:rPr>
              <a:t> del </a:t>
            </a:r>
            <a:r>
              <a:rPr lang="en-GB" b="1" dirty="0" err="1">
                <a:solidFill>
                  <a:srgbClr val="0000FF"/>
                </a:solidFill>
              </a:rPr>
              <a:t>patrimonio</a:t>
            </a:r>
            <a:r>
              <a:rPr lang="en-GB" b="1" dirty="0">
                <a:solidFill>
                  <a:srgbClr val="0000FF"/>
                </a:solidFill>
              </a:rPr>
              <a:t> </a:t>
            </a:r>
            <a:r>
              <a:rPr lang="en-GB" b="1" dirty="0" err="1">
                <a:solidFill>
                  <a:srgbClr val="0000FF"/>
                </a:solidFill>
              </a:rPr>
              <a:t>edilizio</a:t>
            </a:r>
            <a:r>
              <a:rPr lang="en-GB" b="1" dirty="0">
                <a:solidFill>
                  <a:srgbClr val="0000FF"/>
                </a:solidFill>
              </a:rPr>
              <a:t> </a:t>
            </a:r>
            <a:r>
              <a:rPr lang="en-GB" b="1" dirty="0" err="1">
                <a:solidFill>
                  <a:srgbClr val="0000FF"/>
                </a:solidFill>
              </a:rPr>
              <a:t>fa</a:t>
            </a:r>
            <a:r>
              <a:rPr lang="en-GB" b="1" dirty="0">
                <a:solidFill>
                  <a:srgbClr val="0000FF"/>
                </a:solidFill>
              </a:rPr>
              <a:t> </a:t>
            </a:r>
            <a:r>
              <a:rPr lang="en-GB" b="1" dirty="0" err="1">
                <a:solidFill>
                  <a:srgbClr val="0000FF"/>
                </a:solidFill>
              </a:rPr>
              <a:t>prevedere</a:t>
            </a:r>
            <a:r>
              <a:rPr lang="en-GB" b="1" dirty="0">
                <a:solidFill>
                  <a:srgbClr val="0000FF"/>
                </a:solidFill>
              </a:rPr>
              <a:t> </a:t>
            </a:r>
            <a:r>
              <a:rPr lang="en-GB" b="1" dirty="0" err="1">
                <a:solidFill>
                  <a:srgbClr val="0000FF"/>
                </a:solidFill>
              </a:rPr>
              <a:t>nei</a:t>
            </a:r>
            <a:r>
              <a:rPr lang="en-GB" b="1" dirty="0">
                <a:solidFill>
                  <a:srgbClr val="0000FF"/>
                </a:solidFill>
              </a:rPr>
              <a:t> </a:t>
            </a:r>
            <a:r>
              <a:rPr lang="en-GB" b="1" dirty="0" err="1">
                <a:solidFill>
                  <a:srgbClr val="0000FF"/>
                </a:solidFill>
              </a:rPr>
              <a:t>prossimi</a:t>
            </a:r>
            <a:r>
              <a:rPr lang="en-GB" b="1" dirty="0">
                <a:solidFill>
                  <a:srgbClr val="0000FF"/>
                </a:solidFill>
              </a:rPr>
              <a:t> </a:t>
            </a:r>
            <a:r>
              <a:rPr lang="en-GB" b="1" dirty="0" err="1">
                <a:solidFill>
                  <a:srgbClr val="0000FF"/>
                </a:solidFill>
              </a:rPr>
              <a:t>anni</a:t>
            </a:r>
            <a:r>
              <a:rPr lang="en-GB" b="1" dirty="0">
                <a:solidFill>
                  <a:srgbClr val="0000FF"/>
                </a:solidFill>
              </a:rPr>
              <a:t> </a:t>
            </a:r>
            <a:r>
              <a:rPr lang="en-GB" b="1" dirty="0" err="1">
                <a:solidFill>
                  <a:srgbClr val="0000FF"/>
                </a:solidFill>
              </a:rPr>
              <a:t>significativi</a:t>
            </a:r>
            <a:r>
              <a:rPr lang="en-GB" b="1" dirty="0">
                <a:solidFill>
                  <a:srgbClr val="0000FF"/>
                </a:solidFill>
              </a:rPr>
              <a:t> </a:t>
            </a:r>
            <a:r>
              <a:rPr lang="en-GB" b="1" dirty="0" err="1">
                <a:solidFill>
                  <a:srgbClr val="0000FF"/>
                </a:solidFill>
              </a:rPr>
              <a:t>incrementi</a:t>
            </a:r>
            <a:r>
              <a:rPr lang="en-GB" b="1" dirty="0">
                <a:solidFill>
                  <a:srgbClr val="0000FF"/>
                </a:solidFill>
              </a:rPr>
              <a:t> </a:t>
            </a:r>
            <a:r>
              <a:rPr lang="en-GB" b="1" dirty="0" err="1">
                <a:solidFill>
                  <a:srgbClr val="0000FF"/>
                </a:solidFill>
              </a:rPr>
              <a:t>degli</a:t>
            </a:r>
            <a:r>
              <a:rPr lang="en-GB" b="1" dirty="0">
                <a:solidFill>
                  <a:srgbClr val="0000FF"/>
                </a:solidFill>
              </a:rPr>
              <a:t> </a:t>
            </a:r>
            <a:r>
              <a:rPr lang="en-GB" b="1" dirty="0" err="1">
                <a:solidFill>
                  <a:srgbClr val="0000FF"/>
                </a:solidFill>
              </a:rPr>
              <a:t>investimenti</a:t>
            </a:r>
            <a:r>
              <a:rPr lang="en-GB" b="1" dirty="0">
                <a:solidFill>
                  <a:srgbClr val="0000FF"/>
                </a:solidFill>
              </a:rPr>
              <a:t> per la </a:t>
            </a:r>
            <a:r>
              <a:rPr lang="en-GB" b="1" dirty="0" err="1">
                <a:solidFill>
                  <a:srgbClr val="0000FF"/>
                </a:solidFill>
              </a:rPr>
              <a:t>riqualificazione</a:t>
            </a:r>
            <a:r>
              <a:rPr lang="en-GB" b="1" dirty="0">
                <a:solidFill>
                  <a:srgbClr val="0000FF"/>
                </a:solidFill>
              </a:rPr>
              <a:t> </a:t>
            </a:r>
            <a:r>
              <a:rPr lang="en-GB" b="1" dirty="0" err="1">
                <a:solidFill>
                  <a:srgbClr val="0000FF"/>
                </a:solidFill>
              </a:rPr>
              <a:t>degli</a:t>
            </a:r>
            <a:r>
              <a:rPr lang="en-GB" b="1" dirty="0">
                <a:solidFill>
                  <a:srgbClr val="0000FF"/>
                </a:solidFill>
              </a:rPr>
              <a:t> </a:t>
            </a:r>
            <a:r>
              <a:rPr lang="en-GB" b="1" dirty="0" err="1">
                <a:solidFill>
                  <a:srgbClr val="0000FF"/>
                </a:solidFill>
              </a:rPr>
              <a:t>edifici</a:t>
            </a:r>
            <a:r>
              <a:rPr lang="en-GB" b="1" dirty="0">
                <a:solidFill>
                  <a:srgbClr val="0000FF"/>
                </a:solidFill>
              </a:rPr>
              <a:t> </a:t>
            </a:r>
            <a:r>
              <a:rPr lang="en-GB" b="1" dirty="0" err="1">
                <a:solidFill>
                  <a:srgbClr val="0000FF"/>
                </a:solidFill>
              </a:rPr>
              <a:t>esistenti</a:t>
            </a:r>
            <a:r>
              <a:rPr lang="en-GB" b="1" dirty="0">
                <a:solidFill>
                  <a:srgbClr val="0000FF"/>
                </a:solidFill>
              </a:rPr>
              <a:t> </a:t>
            </a:r>
            <a:r>
              <a:rPr lang="en-GB" b="1" dirty="0" err="1">
                <a:solidFill>
                  <a:srgbClr val="0000FF"/>
                </a:solidFill>
              </a:rPr>
              <a:t>anche</a:t>
            </a:r>
            <a:r>
              <a:rPr lang="en-GB" b="1" dirty="0">
                <a:solidFill>
                  <a:srgbClr val="0000FF"/>
                </a:solidFill>
              </a:rPr>
              <a:t> in </a:t>
            </a:r>
            <a:r>
              <a:rPr lang="en-GB" b="1" dirty="0" err="1">
                <a:solidFill>
                  <a:srgbClr val="0000FF"/>
                </a:solidFill>
              </a:rPr>
              <a:t>considerazione</a:t>
            </a:r>
            <a:r>
              <a:rPr lang="en-GB" b="1" dirty="0">
                <a:solidFill>
                  <a:srgbClr val="0000FF"/>
                </a:solidFill>
              </a:rPr>
              <a:t> </a:t>
            </a:r>
            <a:r>
              <a:rPr lang="en-GB" b="1" dirty="0" err="1">
                <a:solidFill>
                  <a:srgbClr val="0000FF"/>
                </a:solidFill>
              </a:rPr>
              <a:t>degli</a:t>
            </a:r>
            <a:r>
              <a:rPr lang="en-GB" b="1" dirty="0">
                <a:solidFill>
                  <a:srgbClr val="0000FF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incentivi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fiscali</a:t>
            </a:r>
            <a:r>
              <a:rPr lang="en-GB" b="1" dirty="0">
                <a:solidFill>
                  <a:srgbClr val="FF0000"/>
                </a:solidFill>
              </a:rPr>
              <a:t> </a:t>
            </a:r>
            <a:r>
              <a:rPr lang="en-GB" b="1" dirty="0" err="1">
                <a:solidFill>
                  <a:srgbClr val="FF0000"/>
                </a:solidFill>
              </a:rPr>
              <a:t>previsti</a:t>
            </a:r>
            <a:r>
              <a:rPr lang="en-GB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7715272" y="6357958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- 11/15 -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282" y="710967"/>
            <a:ext cx="85725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D.M. 16/01/1996 </a:t>
            </a:r>
            <a:r>
              <a:rPr lang="it-IT" b="1" dirty="0">
                <a:solidFill>
                  <a:srgbClr val="0000FF"/>
                </a:solidFill>
              </a:rPr>
              <a:t>“Norme tecniche per le costruzioni in zone sismiche”</a:t>
            </a:r>
            <a:r>
              <a:rPr lang="it-IT" dirty="0"/>
              <a:t> </a:t>
            </a:r>
            <a:r>
              <a:rPr lang="it-IT" b="1" dirty="0">
                <a:solidFill>
                  <a:srgbClr val="0000FF"/>
                </a:solidFill>
              </a:rPr>
              <a:t>(G.U. n.29 del 5/02/1996)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14282" y="1434100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OPCM n. 3274 del 20 Marzo 2003 </a:t>
            </a:r>
            <a:r>
              <a:rPr lang="it-IT" b="1" dirty="0">
                <a:solidFill>
                  <a:srgbClr val="0000FF"/>
                </a:solidFill>
              </a:rPr>
              <a:t>(G.U. n. 105 del 8/05/2003) “Primi elementi in materia di criteri generali per la classificazione sismica del territorio nazionale e normative tecniche per le costruzioni in zona sismica”. </a:t>
            </a:r>
          </a:p>
        </p:txBody>
      </p:sp>
      <p:sp>
        <p:nvSpPr>
          <p:cNvPr id="4" name="Rettangolo 3"/>
          <p:cNvSpPr/>
          <p:nvPr/>
        </p:nvSpPr>
        <p:spPr>
          <a:xfrm>
            <a:off x="214282" y="2488164"/>
            <a:ext cx="864399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D.M. 14/01/2008: </a:t>
            </a:r>
            <a:r>
              <a:rPr lang="it-IT" b="1" dirty="0">
                <a:solidFill>
                  <a:srgbClr val="0000FF"/>
                </a:solidFill>
              </a:rPr>
              <a:t>“Norme Tecniche per le Costruzioni” entrato in vigore nel 1 luglio 2009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214282" y="2988230"/>
            <a:ext cx="871543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D.M. 17/01/2018:</a:t>
            </a:r>
            <a:r>
              <a:rPr lang="it-IT" b="1" dirty="0">
                <a:solidFill>
                  <a:srgbClr val="0000FF"/>
                </a:solidFill>
              </a:rPr>
              <a:t> “Aggiornamento delle Norme Tecniche per le Costruzioni”</a:t>
            </a:r>
            <a:endParaRPr lang="en-GB" b="1" dirty="0">
              <a:solidFill>
                <a:srgbClr val="0000FF"/>
              </a:solidFill>
            </a:endParaRPr>
          </a:p>
        </p:txBody>
      </p:sp>
      <p:pic>
        <p:nvPicPr>
          <p:cNvPr id="6" name="Immagine 5" descr="DSC032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00562" y="3694624"/>
            <a:ext cx="4572032" cy="3039362"/>
          </a:xfrm>
          <a:prstGeom prst="rect">
            <a:avLst/>
          </a:prstGeom>
        </p:spPr>
      </p:pic>
      <p:pic>
        <p:nvPicPr>
          <p:cNvPr id="7" name="Immagine 6" descr="DSC032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292900" y="3510842"/>
            <a:ext cx="2136224" cy="3213465"/>
          </a:xfrm>
          <a:prstGeom prst="rect">
            <a:avLst/>
          </a:prstGeom>
        </p:spPr>
      </p:pic>
      <p:pic>
        <p:nvPicPr>
          <p:cNvPr id="8" name="Immagine 7" descr="DSC032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1406" y="3500438"/>
            <a:ext cx="2143140" cy="3223869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214298" y="202148"/>
            <a:ext cx="8929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D.M. 3 marzo 1975. </a:t>
            </a:r>
            <a:r>
              <a:rPr lang="it-IT" b="1" dirty="0">
                <a:solidFill>
                  <a:srgbClr val="0000FF"/>
                </a:solidFill>
              </a:rPr>
              <a:t>Approvazione delle norme tecniche per le costruzioni in zone sismiche.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10" name="CasellaDiTesto 9"/>
          <p:cNvSpPr txBox="1"/>
          <p:nvPr/>
        </p:nvSpPr>
        <p:spPr>
          <a:xfrm>
            <a:off x="7715272" y="6357958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- 12/15 -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282" y="214290"/>
            <a:ext cx="58579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u="sng" dirty="0">
                <a:solidFill>
                  <a:srgbClr val="FF0000"/>
                </a:solidFill>
              </a:rPr>
              <a:t>Decreto Ministeriale numero 58 del 28-02-2017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214282" y="928670"/>
            <a:ext cx="878687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FF0000"/>
                </a:solidFill>
              </a:rPr>
              <a:t>Sisma Bonus </a:t>
            </a:r>
            <a:r>
              <a:rPr lang="it-IT" b="1" dirty="0">
                <a:solidFill>
                  <a:srgbClr val="0000FF"/>
                </a:solidFill>
              </a:rPr>
              <a:t>- Linee guida per la classificazione del rischio sismico delle costruzioni nonché le modalità per l'attestazione, da parte di professionisti abilitati, dell'efficacia degli interventi effettuati.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214282" y="571480"/>
            <a:ext cx="57150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u="sng" dirty="0">
                <a:solidFill>
                  <a:srgbClr val="FF0000"/>
                </a:solidFill>
              </a:rPr>
              <a:t>Decreto ministeriale numero 65 del 07-03-2017</a:t>
            </a:r>
            <a:endParaRPr lang="en-GB" b="1" dirty="0">
              <a:solidFill>
                <a:srgbClr val="FF0000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214282" y="2014357"/>
            <a:ext cx="8715436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err="1">
                <a:solidFill>
                  <a:srgbClr val="0000FF"/>
                </a:solidFill>
              </a:rPr>
              <a:t>Nonostante</a:t>
            </a:r>
            <a:r>
              <a:rPr lang="en-GB" sz="2000" b="1" dirty="0">
                <a:solidFill>
                  <a:srgbClr val="0000FF"/>
                </a:solidFill>
              </a:rPr>
              <a:t> la </a:t>
            </a:r>
            <a:r>
              <a:rPr lang="en-GB" sz="2000" b="1" dirty="0" err="1">
                <a:solidFill>
                  <a:srgbClr val="0000FF"/>
                </a:solidFill>
              </a:rPr>
              <a:t>lenta</a:t>
            </a:r>
            <a:r>
              <a:rPr lang="en-GB" sz="2000" b="1" dirty="0">
                <a:solidFill>
                  <a:srgbClr val="0000FF"/>
                </a:solidFill>
              </a:rPr>
              <a:t> </a:t>
            </a:r>
            <a:r>
              <a:rPr lang="en-GB" sz="2000" b="1" dirty="0" err="1">
                <a:solidFill>
                  <a:srgbClr val="0000FF"/>
                </a:solidFill>
              </a:rPr>
              <a:t>ripresa</a:t>
            </a:r>
            <a:r>
              <a:rPr lang="en-GB" sz="2000" b="1" dirty="0">
                <a:solidFill>
                  <a:srgbClr val="0000FF"/>
                </a:solidFill>
              </a:rPr>
              <a:t> del </a:t>
            </a:r>
            <a:r>
              <a:rPr lang="en-GB" sz="2000" b="1" dirty="0" err="1">
                <a:solidFill>
                  <a:srgbClr val="0000FF"/>
                </a:solidFill>
              </a:rPr>
              <a:t>valore</a:t>
            </a:r>
            <a:r>
              <a:rPr lang="en-GB" sz="2000" b="1" dirty="0">
                <a:solidFill>
                  <a:srgbClr val="0000FF"/>
                </a:solidFill>
              </a:rPr>
              <a:t> </a:t>
            </a:r>
            <a:r>
              <a:rPr lang="en-GB" sz="2000" b="1" dirty="0" err="1">
                <a:solidFill>
                  <a:srgbClr val="0000FF"/>
                </a:solidFill>
              </a:rPr>
              <a:t>della</a:t>
            </a:r>
            <a:r>
              <a:rPr lang="en-GB" sz="2000" b="1" dirty="0">
                <a:solidFill>
                  <a:srgbClr val="0000FF"/>
                </a:solidFill>
              </a:rPr>
              <a:t> </a:t>
            </a:r>
            <a:r>
              <a:rPr lang="en-GB" sz="2000" b="1" dirty="0" err="1">
                <a:solidFill>
                  <a:srgbClr val="0000FF"/>
                </a:solidFill>
              </a:rPr>
              <a:t>produzione</a:t>
            </a:r>
            <a:r>
              <a:rPr lang="en-GB" sz="2000" b="1" dirty="0">
                <a:solidFill>
                  <a:srgbClr val="0000FF"/>
                </a:solidFill>
              </a:rPr>
              <a:t> </a:t>
            </a:r>
            <a:r>
              <a:rPr lang="en-GB" sz="2000" b="1" dirty="0" err="1">
                <a:solidFill>
                  <a:srgbClr val="0000FF"/>
                </a:solidFill>
              </a:rPr>
              <a:t>delle</a:t>
            </a:r>
            <a:r>
              <a:rPr lang="en-GB" sz="2000" b="1" dirty="0">
                <a:solidFill>
                  <a:srgbClr val="0000FF"/>
                </a:solidFill>
              </a:rPr>
              <a:t> </a:t>
            </a:r>
            <a:r>
              <a:rPr lang="en-GB" sz="2000" b="1" dirty="0" err="1">
                <a:solidFill>
                  <a:srgbClr val="0000FF"/>
                </a:solidFill>
              </a:rPr>
              <a:t>nuove</a:t>
            </a:r>
            <a:r>
              <a:rPr lang="en-GB" sz="2000" b="1" dirty="0">
                <a:solidFill>
                  <a:srgbClr val="0000FF"/>
                </a:solidFill>
              </a:rPr>
              <a:t> </a:t>
            </a:r>
            <a:r>
              <a:rPr lang="en-GB" sz="2000" b="1" dirty="0" err="1">
                <a:solidFill>
                  <a:srgbClr val="0000FF"/>
                </a:solidFill>
              </a:rPr>
              <a:t>costruzioni</a:t>
            </a:r>
            <a:r>
              <a:rPr lang="en-GB" sz="2000" b="1" dirty="0">
                <a:solidFill>
                  <a:srgbClr val="0000FF"/>
                </a:solidFill>
              </a:rPr>
              <a:t> è </a:t>
            </a:r>
            <a:r>
              <a:rPr lang="en-GB" sz="2000" b="1" dirty="0" err="1">
                <a:solidFill>
                  <a:srgbClr val="0000FF"/>
                </a:solidFill>
              </a:rPr>
              <a:t>evidente</a:t>
            </a:r>
            <a:r>
              <a:rPr lang="en-GB" sz="2000" b="1" dirty="0">
                <a:solidFill>
                  <a:srgbClr val="0000FF"/>
                </a:solidFill>
              </a:rPr>
              <a:t> </a:t>
            </a:r>
            <a:r>
              <a:rPr lang="en-GB" sz="2000" b="1" dirty="0" err="1">
                <a:solidFill>
                  <a:srgbClr val="0000FF"/>
                </a:solidFill>
              </a:rPr>
              <a:t>che</a:t>
            </a:r>
            <a:r>
              <a:rPr lang="en-GB" sz="2000" dirty="0"/>
              <a:t> </a:t>
            </a:r>
            <a:r>
              <a:rPr lang="en-GB" sz="2000" b="1" dirty="0" err="1">
                <a:solidFill>
                  <a:srgbClr val="0000FF"/>
                </a:solidFill>
              </a:rPr>
              <a:t>il</a:t>
            </a:r>
            <a:r>
              <a:rPr lang="en-GB" sz="2000" b="1" dirty="0">
                <a:solidFill>
                  <a:srgbClr val="0000FF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futuro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della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ingegneria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strutturale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0000FF"/>
                </a:solidFill>
              </a:rPr>
              <a:t>riguarderà</a:t>
            </a:r>
            <a:r>
              <a:rPr lang="en-GB" sz="2000" b="1" dirty="0">
                <a:solidFill>
                  <a:srgbClr val="0000FF"/>
                </a:solidFill>
              </a:rPr>
              <a:t> </a:t>
            </a:r>
            <a:r>
              <a:rPr lang="en-GB" sz="2000" b="1" dirty="0" err="1">
                <a:solidFill>
                  <a:srgbClr val="0000FF"/>
                </a:solidFill>
              </a:rPr>
              <a:t>più</a:t>
            </a:r>
            <a:r>
              <a:rPr lang="en-GB" sz="2000" b="1" dirty="0">
                <a:solidFill>
                  <a:srgbClr val="0000FF"/>
                </a:solidFill>
              </a:rPr>
              <a:t> </a:t>
            </a:r>
            <a:r>
              <a:rPr lang="en-GB" sz="2000" b="1" dirty="0" err="1">
                <a:solidFill>
                  <a:srgbClr val="0000FF"/>
                </a:solidFill>
              </a:rPr>
              <a:t>gli</a:t>
            </a:r>
            <a:r>
              <a:rPr lang="en-GB" sz="2000" b="1" dirty="0">
                <a:solidFill>
                  <a:srgbClr val="0000FF"/>
                </a:solidFill>
              </a:rPr>
              <a:t> </a:t>
            </a:r>
            <a:r>
              <a:rPr lang="en-GB" sz="2000" b="1" dirty="0" err="1">
                <a:solidFill>
                  <a:srgbClr val="0000FF"/>
                </a:solidFill>
              </a:rPr>
              <a:t>interventi</a:t>
            </a:r>
            <a:r>
              <a:rPr lang="en-GB" sz="2000" b="1" dirty="0">
                <a:solidFill>
                  <a:srgbClr val="0000FF"/>
                </a:solidFill>
              </a:rPr>
              <a:t> </a:t>
            </a:r>
            <a:r>
              <a:rPr lang="en-GB" sz="2000" b="1" dirty="0" err="1">
                <a:solidFill>
                  <a:srgbClr val="0000FF"/>
                </a:solidFill>
              </a:rPr>
              <a:t>di</a:t>
            </a:r>
            <a:r>
              <a:rPr lang="en-GB" sz="2000" b="1" dirty="0">
                <a:solidFill>
                  <a:srgbClr val="0000FF"/>
                </a:solidFill>
              </a:rPr>
              <a:t> </a:t>
            </a:r>
            <a:r>
              <a:rPr lang="en-GB" sz="2000" b="1" dirty="0" err="1">
                <a:solidFill>
                  <a:srgbClr val="0000FF"/>
                </a:solidFill>
              </a:rPr>
              <a:t>riparazione</a:t>
            </a:r>
            <a:r>
              <a:rPr lang="en-GB" sz="2000" b="1" dirty="0">
                <a:solidFill>
                  <a:srgbClr val="0000FF"/>
                </a:solidFill>
              </a:rPr>
              <a:t>, </a:t>
            </a:r>
            <a:r>
              <a:rPr lang="en-GB" sz="2000" b="1" dirty="0" err="1">
                <a:solidFill>
                  <a:srgbClr val="0000FF"/>
                </a:solidFill>
              </a:rPr>
              <a:t>di</a:t>
            </a:r>
            <a:r>
              <a:rPr lang="en-GB" sz="2000" b="1" dirty="0">
                <a:solidFill>
                  <a:srgbClr val="0000FF"/>
                </a:solidFill>
              </a:rPr>
              <a:t> </a:t>
            </a:r>
            <a:r>
              <a:rPr lang="en-GB" sz="2000" b="1" dirty="0" err="1">
                <a:solidFill>
                  <a:srgbClr val="0000FF"/>
                </a:solidFill>
              </a:rPr>
              <a:t>consolidamento</a:t>
            </a:r>
            <a:r>
              <a:rPr lang="en-GB" sz="2000" b="1" dirty="0">
                <a:solidFill>
                  <a:srgbClr val="0000FF"/>
                </a:solidFill>
              </a:rPr>
              <a:t> </a:t>
            </a:r>
            <a:r>
              <a:rPr lang="en-GB" sz="2000" b="1" dirty="0" err="1">
                <a:solidFill>
                  <a:srgbClr val="0000FF"/>
                </a:solidFill>
              </a:rPr>
              <a:t>statico</a:t>
            </a:r>
            <a:r>
              <a:rPr lang="en-GB" sz="2000" b="1" dirty="0">
                <a:solidFill>
                  <a:srgbClr val="0000FF"/>
                </a:solidFill>
              </a:rPr>
              <a:t>, </a:t>
            </a:r>
            <a:r>
              <a:rPr lang="en-GB" sz="2000" b="1" dirty="0" err="1">
                <a:solidFill>
                  <a:srgbClr val="0000FF"/>
                </a:solidFill>
              </a:rPr>
              <a:t>di</a:t>
            </a:r>
            <a:r>
              <a:rPr lang="en-GB" sz="2000" b="1" dirty="0">
                <a:solidFill>
                  <a:srgbClr val="0000FF"/>
                </a:solidFill>
              </a:rPr>
              <a:t> </a:t>
            </a:r>
            <a:r>
              <a:rPr lang="en-GB" sz="2000" b="1" dirty="0" err="1">
                <a:solidFill>
                  <a:srgbClr val="0000FF"/>
                </a:solidFill>
              </a:rPr>
              <a:t>miglioramento</a:t>
            </a:r>
            <a:r>
              <a:rPr lang="en-GB" sz="2000" b="1" dirty="0">
                <a:solidFill>
                  <a:srgbClr val="0000FF"/>
                </a:solidFill>
              </a:rPr>
              <a:t> e/o </a:t>
            </a:r>
            <a:r>
              <a:rPr lang="en-GB" sz="2000" b="1" dirty="0" err="1">
                <a:solidFill>
                  <a:srgbClr val="0000FF"/>
                </a:solidFill>
              </a:rPr>
              <a:t>adeguamento</a:t>
            </a:r>
            <a:r>
              <a:rPr lang="en-GB" sz="2000" b="1" dirty="0">
                <a:solidFill>
                  <a:srgbClr val="0000FF"/>
                </a:solidFill>
              </a:rPr>
              <a:t> </a:t>
            </a:r>
            <a:r>
              <a:rPr lang="en-GB" sz="2000" b="1" dirty="0" err="1">
                <a:solidFill>
                  <a:srgbClr val="0000FF"/>
                </a:solidFill>
              </a:rPr>
              <a:t>sismico</a:t>
            </a:r>
            <a:r>
              <a:rPr lang="en-GB" sz="2000" b="1" dirty="0">
                <a:solidFill>
                  <a:srgbClr val="0000FF"/>
                </a:solidFill>
              </a:rPr>
              <a:t> </a:t>
            </a:r>
            <a:r>
              <a:rPr lang="en-GB" sz="2000" b="1" dirty="0" err="1">
                <a:solidFill>
                  <a:srgbClr val="0000FF"/>
                </a:solidFill>
              </a:rPr>
              <a:t>piuttosto</a:t>
            </a:r>
            <a:r>
              <a:rPr lang="en-GB" sz="2000" b="1" dirty="0">
                <a:solidFill>
                  <a:srgbClr val="0000FF"/>
                </a:solidFill>
              </a:rPr>
              <a:t> </a:t>
            </a:r>
            <a:r>
              <a:rPr lang="en-GB" sz="2000" b="1" dirty="0" err="1">
                <a:solidFill>
                  <a:srgbClr val="0000FF"/>
                </a:solidFill>
              </a:rPr>
              <a:t>che</a:t>
            </a:r>
            <a:r>
              <a:rPr lang="en-GB" sz="2000" b="1" dirty="0">
                <a:solidFill>
                  <a:srgbClr val="0000FF"/>
                </a:solidFill>
              </a:rPr>
              <a:t> la </a:t>
            </a:r>
            <a:r>
              <a:rPr lang="en-GB" sz="2000" b="1" dirty="0" err="1">
                <a:solidFill>
                  <a:srgbClr val="0000FF"/>
                </a:solidFill>
              </a:rPr>
              <a:t>realizzazione</a:t>
            </a:r>
            <a:r>
              <a:rPr lang="en-GB" sz="2000" b="1" dirty="0">
                <a:solidFill>
                  <a:srgbClr val="0000FF"/>
                </a:solidFill>
              </a:rPr>
              <a:t> </a:t>
            </a:r>
            <a:r>
              <a:rPr lang="en-GB" sz="2000" b="1" dirty="0" err="1">
                <a:solidFill>
                  <a:srgbClr val="0000FF"/>
                </a:solidFill>
              </a:rPr>
              <a:t>di</a:t>
            </a:r>
            <a:r>
              <a:rPr lang="en-GB" sz="2000" b="1" dirty="0">
                <a:solidFill>
                  <a:srgbClr val="0000FF"/>
                </a:solidFill>
              </a:rPr>
              <a:t> </a:t>
            </a:r>
            <a:r>
              <a:rPr lang="en-GB" sz="2000" b="1" dirty="0" err="1">
                <a:solidFill>
                  <a:srgbClr val="0000FF"/>
                </a:solidFill>
              </a:rPr>
              <a:t>nuove</a:t>
            </a:r>
            <a:r>
              <a:rPr lang="en-GB" sz="2000" b="1" dirty="0">
                <a:solidFill>
                  <a:srgbClr val="0000FF"/>
                </a:solidFill>
              </a:rPr>
              <a:t> </a:t>
            </a:r>
            <a:r>
              <a:rPr lang="en-GB" sz="2000" b="1" dirty="0" err="1">
                <a:solidFill>
                  <a:srgbClr val="0000FF"/>
                </a:solidFill>
              </a:rPr>
              <a:t>costruzioni</a:t>
            </a:r>
            <a:r>
              <a:rPr lang="en-GB" sz="20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6" name="Freccia in giù 5"/>
          <p:cNvSpPr/>
          <p:nvPr/>
        </p:nvSpPr>
        <p:spPr>
          <a:xfrm>
            <a:off x="4250529" y="3357562"/>
            <a:ext cx="642942" cy="500066"/>
          </a:xfrm>
          <a:prstGeom prst="downArrow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ttangolo 6"/>
          <p:cNvSpPr/>
          <p:nvPr/>
        </p:nvSpPr>
        <p:spPr>
          <a:xfrm>
            <a:off x="142844" y="3929066"/>
            <a:ext cx="87154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000" b="1" dirty="0">
                <a:solidFill>
                  <a:srgbClr val="FF0000"/>
                </a:solidFill>
              </a:rPr>
              <a:t>INGEGNERE ESPERTO IN RIQUALIFICAZIONE STRUTTURALE </a:t>
            </a:r>
          </a:p>
          <a:p>
            <a:pPr algn="ctr"/>
            <a:r>
              <a:rPr lang="en-GB" sz="2000" b="1" dirty="0">
                <a:solidFill>
                  <a:srgbClr val="FF0000"/>
                </a:solidFill>
              </a:rPr>
              <a:t>DEL PATRIMONIO EDILIZIO</a:t>
            </a:r>
          </a:p>
        </p:txBody>
      </p:sp>
      <p:sp>
        <p:nvSpPr>
          <p:cNvPr id="8" name="Freccia in giù 7"/>
          <p:cNvSpPr/>
          <p:nvPr/>
        </p:nvSpPr>
        <p:spPr>
          <a:xfrm>
            <a:off x="4286248" y="4643446"/>
            <a:ext cx="642942" cy="500066"/>
          </a:xfrm>
          <a:prstGeom prst="downArrow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ttangolo 8"/>
          <p:cNvSpPr/>
          <p:nvPr/>
        </p:nvSpPr>
        <p:spPr>
          <a:xfrm>
            <a:off x="295244" y="5211561"/>
            <a:ext cx="87154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400" b="1" dirty="0">
                <a:solidFill>
                  <a:srgbClr val="FF0000"/>
                </a:solidFill>
              </a:rPr>
              <a:t>QUALI DOVRANNO ESSERE LE COMPETENZE ?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715272" y="6357958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- 13/15 -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214282" y="-24"/>
            <a:ext cx="871543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3600" b="1" dirty="0">
                <a:solidFill>
                  <a:srgbClr val="FF0000"/>
                </a:solidFill>
              </a:rPr>
              <a:t>RISCHIO SISMICO:         R = P V E</a:t>
            </a:r>
          </a:p>
        </p:txBody>
      </p:sp>
      <p:sp>
        <p:nvSpPr>
          <p:cNvPr id="3" name="Freccia in giù 2"/>
          <p:cNvSpPr/>
          <p:nvPr/>
        </p:nvSpPr>
        <p:spPr>
          <a:xfrm>
            <a:off x="4250529" y="642918"/>
            <a:ext cx="642942" cy="500066"/>
          </a:xfrm>
          <a:prstGeom prst="downArrow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Rettangolo 3"/>
          <p:cNvSpPr/>
          <p:nvPr/>
        </p:nvSpPr>
        <p:spPr>
          <a:xfrm>
            <a:off x="428596" y="1214422"/>
            <a:ext cx="32496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RIQUALIFICAZIONE ENERGETICA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5304727" y="1214422"/>
            <a:ext cx="341067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RIQUALIFICAZIONE STRUTTURALE</a:t>
            </a:r>
            <a:endParaRPr lang="en-GB" dirty="0">
              <a:solidFill>
                <a:srgbClr val="0000FF"/>
              </a:solidFill>
            </a:endParaRPr>
          </a:p>
        </p:txBody>
      </p:sp>
      <p:sp>
        <p:nvSpPr>
          <p:cNvPr id="6" name="Freccia bidirezionale orizzontale 5"/>
          <p:cNvSpPr/>
          <p:nvPr/>
        </p:nvSpPr>
        <p:spPr>
          <a:xfrm>
            <a:off x="4000496" y="1214422"/>
            <a:ext cx="1143008" cy="357190"/>
          </a:xfrm>
          <a:prstGeom prst="leftRightArrow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Freccia in giù 6"/>
          <p:cNvSpPr/>
          <p:nvPr/>
        </p:nvSpPr>
        <p:spPr>
          <a:xfrm>
            <a:off x="1714480" y="1643050"/>
            <a:ext cx="642942" cy="500066"/>
          </a:xfrm>
          <a:prstGeom prst="downArrow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reccia in giù 7"/>
          <p:cNvSpPr/>
          <p:nvPr/>
        </p:nvSpPr>
        <p:spPr>
          <a:xfrm>
            <a:off x="6500826" y="1643050"/>
            <a:ext cx="642942" cy="500066"/>
          </a:xfrm>
          <a:prstGeom prst="downArrow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Rettangolo 8"/>
          <p:cNvSpPr/>
          <p:nvPr/>
        </p:nvSpPr>
        <p:spPr>
          <a:xfrm>
            <a:off x="345647" y="2219918"/>
            <a:ext cx="251184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INVOLUCRO EDILIZIO</a:t>
            </a:r>
          </a:p>
          <a:p>
            <a:r>
              <a:rPr lang="en-GB" b="1" dirty="0">
                <a:solidFill>
                  <a:srgbClr val="0000FF"/>
                </a:solidFill>
              </a:rPr>
              <a:t>IMPIANTI TERMICI</a:t>
            </a:r>
          </a:p>
          <a:p>
            <a:r>
              <a:rPr lang="en-GB" b="1" dirty="0">
                <a:solidFill>
                  <a:srgbClr val="0000FF"/>
                </a:solidFill>
              </a:rPr>
              <a:t>IMPIANTI FOTOVOLTAICI</a:t>
            </a:r>
          </a:p>
        </p:txBody>
      </p:sp>
      <p:sp>
        <p:nvSpPr>
          <p:cNvPr id="10" name="Freccia in giù 9"/>
          <p:cNvSpPr/>
          <p:nvPr/>
        </p:nvSpPr>
        <p:spPr>
          <a:xfrm>
            <a:off x="1714480" y="3214686"/>
            <a:ext cx="642942" cy="500066"/>
          </a:xfrm>
          <a:prstGeom prst="downArrow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Rettangolo 10"/>
          <p:cNvSpPr/>
          <p:nvPr/>
        </p:nvSpPr>
        <p:spPr>
          <a:xfrm>
            <a:off x="214282" y="3817814"/>
            <a:ext cx="4042389" cy="16312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00FF"/>
                </a:solidFill>
              </a:rPr>
              <a:t>NUOVE TECNOLOGIE NELL’ARCHITETTURA</a:t>
            </a:r>
          </a:p>
          <a:p>
            <a:r>
              <a:rPr lang="en-GB" sz="1600" b="1" dirty="0">
                <a:solidFill>
                  <a:srgbClr val="0000FF"/>
                </a:solidFill>
              </a:rPr>
              <a:t>TERMOFISICA DEL’EDIFICIO</a:t>
            </a:r>
          </a:p>
          <a:p>
            <a:r>
              <a:rPr lang="en-GB" sz="1600" b="1" dirty="0">
                <a:solidFill>
                  <a:srgbClr val="0000FF"/>
                </a:solidFill>
              </a:rPr>
              <a:t>PROGETTAZIONE DI IMPIANTI TERMOTECNICI</a:t>
            </a:r>
          </a:p>
          <a:p>
            <a:r>
              <a:rPr lang="en-GB" sz="1600" b="1" dirty="0">
                <a:solidFill>
                  <a:srgbClr val="0000FF"/>
                </a:solidFill>
              </a:rPr>
              <a:t>PROGETTAZIONE DI IMPIANTI FOTOVOLTAICI</a:t>
            </a:r>
          </a:p>
          <a:p>
            <a:r>
              <a:rPr lang="en-GB" sz="1600" b="1" dirty="0">
                <a:solidFill>
                  <a:srgbClr val="0000FF"/>
                </a:solidFill>
              </a:rPr>
              <a:t>PROGETTAZIONE DI IMPIANTI ELETTRICI</a:t>
            </a:r>
          </a:p>
          <a:p>
            <a:r>
              <a:rPr lang="en-GB" sz="1600" b="1" dirty="0">
                <a:solidFill>
                  <a:srgbClr val="0000FF"/>
                </a:solidFill>
              </a:rPr>
              <a:t>GESTIONE DELL’ENERGIA</a:t>
            </a:r>
          </a:p>
        </p:txBody>
      </p:sp>
      <p:sp>
        <p:nvSpPr>
          <p:cNvPr id="12" name="Rettangolo 11"/>
          <p:cNvSpPr/>
          <p:nvPr/>
        </p:nvSpPr>
        <p:spPr>
          <a:xfrm>
            <a:off x="4596060" y="2214554"/>
            <a:ext cx="2904898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RILIEVO</a:t>
            </a:r>
          </a:p>
          <a:p>
            <a:r>
              <a:rPr lang="en-GB" b="1" dirty="0">
                <a:solidFill>
                  <a:srgbClr val="0000FF"/>
                </a:solidFill>
              </a:rPr>
              <a:t>STRUTTURE DI FONDAZIONE</a:t>
            </a:r>
          </a:p>
          <a:p>
            <a:r>
              <a:rPr lang="en-GB" b="1" dirty="0">
                <a:solidFill>
                  <a:srgbClr val="0000FF"/>
                </a:solidFill>
              </a:rPr>
              <a:t>STRUTTURE IN ELEVAZIONE</a:t>
            </a:r>
          </a:p>
        </p:txBody>
      </p:sp>
      <p:sp>
        <p:nvSpPr>
          <p:cNvPr id="13" name="Freccia in giù 12"/>
          <p:cNvSpPr/>
          <p:nvPr/>
        </p:nvSpPr>
        <p:spPr>
          <a:xfrm>
            <a:off x="6500826" y="3214686"/>
            <a:ext cx="642942" cy="500066"/>
          </a:xfrm>
          <a:prstGeom prst="downArrow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Rettangolo 13"/>
          <p:cNvSpPr/>
          <p:nvPr/>
        </p:nvSpPr>
        <p:spPr>
          <a:xfrm>
            <a:off x="4714876" y="3756258"/>
            <a:ext cx="4267066" cy="20621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b="1" dirty="0">
                <a:solidFill>
                  <a:srgbClr val="0000FF"/>
                </a:solidFill>
              </a:rPr>
              <a:t>RILIEVO ARCHITETTONICO</a:t>
            </a:r>
          </a:p>
          <a:p>
            <a:r>
              <a:rPr lang="en-GB" sz="1600" b="1" dirty="0">
                <a:solidFill>
                  <a:srgbClr val="0000FF"/>
                </a:solidFill>
              </a:rPr>
              <a:t>RILIEVO STRUTTURALE</a:t>
            </a:r>
          </a:p>
          <a:p>
            <a:r>
              <a:rPr lang="en-GB" sz="1600" b="1" dirty="0">
                <a:solidFill>
                  <a:srgbClr val="0000FF"/>
                </a:solidFill>
              </a:rPr>
              <a:t>MONITORAGGIO STRUTTURALE</a:t>
            </a:r>
          </a:p>
          <a:p>
            <a:r>
              <a:rPr lang="en-GB" sz="1600" b="1" dirty="0">
                <a:solidFill>
                  <a:srgbClr val="0000FF"/>
                </a:solidFill>
              </a:rPr>
              <a:t>IDENTIFICAZIONE STRUTTURALE</a:t>
            </a:r>
          </a:p>
          <a:p>
            <a:r>
              <a:rPr lang="en-GB" sz="1600" b="1" dirty="0">
                <a:solidFill>
                  <a:srgbClr val="0000FF"/>
                </a:solidFill>
              </a:rPr>
              <a:t>INGEGNERIA SISMICA</a:t>
            </a:r>
          </a:p>
          <a:p>
            <a:r>
              <a:rPr lang="en-GB" sz="1600" b="1" dirty="0">
                <a:solidFill>
                  <a:srgbClr val="0000FF"/>
                </a:solidFill>
              </a:rPr>
              <a:t>STRATEGIE DI INTERVENTO A LIVELLO LOCALE</a:t>
            </a:r>
          </a:p>
          <a:p>
            <a:r>
              <a:rPr lang="en-GB" sz="1600" b="1" dirty="0">
                <a:solidFill>
                  <a:srgbClr val="0000FF"/>
                </a:solidFill>
              </a:rPr>
              <a:t>STRATEGIE A LIVELLO DI SISTEMA STRUTTURALE</a:t>
            </a:r>
          </a:p>
          <a:p>
            <a:r>
              <a:rPr lang="en-GB" sz="1600" b="1" dirty="0">
                <a:solidFill>
                  <a:srgbClr val="0000FF"/>
                </a:solidFill>
              </a:rPr>
              <a:t>ISOLAMENTO SISMICO</a:t>
            </a:r>
          </a:p>
        </p:txBody>
      </p:sp>
      <p:sp>
        <p:nvSpPr>
          <p:cNvPr id="15" name="Freccia in giù 14"/>
          <p:cNvSpPr/>
          <p:nvPr/>
        </p:nvSpPr>
        <p:spPr>
          <a:xfrm rot="16200000">
            <a:off x="2714612" y="2357430"/>
            <a:ext cx="642942" cy="500066"/>
          </a:xfrm>
          <a:prstGeom prst="downArrow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ttangolo 15"/>
          <p:cNvSpPr/>
          <p:nvPr/>
        </p:nvSpPr>
        <p:spPr>
          <a:xfrm>
            <a:off x="3391212" y="2086925"/>
            <a:ext cx="1037912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err="1">
                <a:solidFill>
                  <a:srgbClr val="FF0000"/>
                </a:solidFill>
              </a:rPr>
              <a:t>aumenta</a:t>
            </a:r>
            <a:endParaRPr lang="en-GB" b="1" dirty="0">
              <a:solidFill>
                <a:srgbClr val="FF0000"/>
              </a:solidFill>
            </a:endParaRPr>
          </a:p>
          <a:p>
            <a:pPr algn="ctr"/>
            <a:r>
              <a:rPr lang="en-GB" sz="4000" b="1" dirty="0">
                <a:solidFill>
                  <a:srgbClr val="FF0000"/>
                </a:solidFill>
              </a:rPr>
              <a:t>E</a:t>
            </a:r>
            <a:endParaRPr lang="en-GB" sz="4000" dirty="0"/>
          </a:p>
        </p:txBody>
      </p:sp>
      <p:sp>
        <p:nvSpPr>
          <p:cNvPr id="17" name="Freccia in giù 16"/>
          <p:cNvSpPr/>
          <p:nvPr/>
        </p:nvSpPr>
        <p:spPr>
          <a:xfrm rot="16200000">
            <a:off x="7358082" y="2357430"/>
            <a:ext cx="642942" cy="500066"/>
          </a:xfrm>
          <a:prstGeom prst="downArrow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Rettangolo 17"/>
          <p:cNvSpPr/>
          <p:nvPr/>
        </p:nvSpPr>
        <p:spPr>
          <a:xfrm>
            <a:off x="8143900" y="2086925"/>
            <a:ext cx="780983" cy="98488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GB" b="1" dirty="0" err="1">
                <a:solidFill>
                  <a:srgbClr val="FF0000"/>
                </a:solidFill>
              </a:rPr>
              <a:t>riduce</a:t>
            </a:r>
            <a:endParaRPr lang="en-GB" b="1" dirty="0">
              <a:solidFill>
                <a:srgbClr val="FF0000"/>
              </a:solidFill>
            </a:endParaRPr>
          </a:p>
          <a:p>
            <a:pPr algn="ctr"/>
            <a:r>
              <a:rPr lang="en-GB" sz="4000" b="1" dirty="0">
                <a:solidFill>
                  <a:srgbClr val="FF0000"/>
                </a:solidFill>
              </a:rPr>
              <a:t>V</a:t>
            </a:r>
            <a:endParaRPr lang="en-GB" sz="4000" dirty="0"/>
          </a:p>
        </p:txBody>
      </p:sp>
      <p:sp>
        <p:nvSpPr>
          <p:cNvPr id="19" name="Rettangolo 18"/>
          <p:cNvSpPr/>
          <p:nvPr/>
        </p:nvSpPr>
        <p:spPr>
          <a:xfrm>
            <a:off x="4500562" y="1857364"/>
            <a:ext cx="71438" cy="3857652"/>
          </a:xfrm>
          <a:prstGeom prst="rect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arentesi graffa chiusa 19"/>
          <p:cNvSpPr/>
          <p:nvPr/>
        </p:nvSpPr>
        <p:spPr>
          <a:xfrm rot="5400000">
            <a:off x="4339825" y="1625189"/>
            <a:ext cx="392909" cy="8501123"/>
          </a:xfrm>
          <a:prstGeom prst="rightBrac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lt1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71406" y="6131502"/>
            <a:ext cx="42221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VALUTAZIONE ECONOMICA DEI PROGETTI </a:t>
            </a:r>
          </a:p>
        </p:txBody>
      </p:sp>
      <p:sp>
        <p:nvSpPr>
          <p:cNvPr id="22" name="Freccia bidirezionale orizzontale 21"/>
          <p:cNvSpPr/>
          <p:nvPr/>
        </p:nvSpPr>
        <p:spPr>
          <a:xfrm>
            <a:off x="4214810" y="6143644"/>
            <a:ext cx="714380" cy="357190"/>
          </a:xfrm>
          <a:prstGeom prst="leftRightArrow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3" name="Rettangolo 22"/>
          <p:cNvSpPr/>
          <p:nvPr/>
        </p:nvSpPr>
        <p:spPr>
          <a:xfrm>
            <a:off x="5151134" y="6131502"/>
            <a:ext cx="33499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>
                <a:solidFill>
                  <a:srgbClr val="0000FF"/>
                </a:solidFill>
              </a:rPr>
              <a:t>BONUS INTEGRATO (ECO+SISMA)</a:t>
            </a:r>
          </a:p>
        </p:txBody>
      </p:sp>
      <p:sp>
        <p:nvSpPr>
          <p:cNvPr id="24" name="Ovale 23"/>
          <p:cNvSpPr/>
          <p:nvPr/>
        </p:nvSpPr>
        <p:spPr>
          <a:xfrm>
            <a:off x="3357554" y="1928802"/>
            <a:ext cx="1071570" cy="1071570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5" name="Ovale 24"/>
          <p:cNvSpPr/>
          <p:nvPr/>
        </p:nvSpPr>
        <p:spPr>
          <a:xfrm>
            <a:off x="8001024" y="1928802"/>
            <a:ext cx="1071570" cy="1071570"/>
          </a:xfrm>
          <a:prstGeom prst="ellipse">
            <a:avLst/>
          </a:prstGeom>
          <a:noFill/>
          <a:ln w="25400"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CasellaDiTesto 25"/>
          <p:cNvSpPr txBox="1"/>
          <p:nvPr/>
        </p:nvSpPr>
        <p:spPr>
          <a:xfrm>
            <a:off x="7715272" y="6357958"/>
            <a:ext cx="13573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- 14/15 -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ttangolo 5"/>
          <p:cNvSpPr/>
          <p:nvPr/>
        </p:nvSpPr>
        <p:spPr>
          <a:xfrm>
            <a:off x="0" y="3500438"/>
            <a:ext cx="9144000" cy="335756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6048000"/>
            <a:ext cx="9144000" cy="801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4"/>
            <a:ext cx="9144032" cy="35144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CasellaDiTesto 6"/>
          <p:cNvSpPr txBox="1"/>
          <p:nvPr/>
        </p:nvSpPr>
        <p:spPr>
          <a:xfrm>
            <a:off x="-32" y="4071942"/>
            <a:ext cx="914403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5400" b="1" dirty="0">
                <a:solidFill>
                  <a:srgbClr val="0070C0"/>
                </a:solidFill>
              </a:rPr>
              <a:t>GRAZIE PER L’ATTENZIONE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714348" y="3429000"/>
            <a:ext cx="77798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>
                <a:solidFill>
                  <a:srgbClr val="FF0000"/>
                </a:solidFill>
              </a:rPr>
              <a:t>Quadro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attuale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>
                <a:solidFill>
                  <a:srgbClr val="0000FF"/>
                </a:solidFill>
              </a:rPr>
              <a:t>del </a:t>
            </a:r>
            <a:r>
              <a:rPr lang="en-GB" sz="2400" b="1" dirty="0" err="1">
                <a:solidFill>
                  <a:srgbClr val="0000FF"/>
                </a:solidFill>
              </a:rPr>
              <a:t>mercato</a:t>
            </a:r>
            <a:r>
              <a:rPr lang="en-GB" sz="2400" b="1" dirty="0">
                <a:solidFill>
                  <a:srgbClr val="0000FF"/>
                </a:solidFill>
              </a:rPr>
              <a:t> del </a:t>
            </a:r>
            <a:r>
              <a:rPr lang="en-GB" sz="2400" b="1" dirty="0" err="1">
                <a:solidFill>
                  <a:srgbClr val="0000FF"/>
                </a:solidFill>
              </a:rPr>
              <a:t>lavoro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nell’Ingegneria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Civile</a:t>
            </a:r>
            <a:endParaRPr lang="en-GB" sz="2400" b="1" dirty="0">
              <a:solidFill>
                <a:srgbClr val="0000FF"/>
              </a:solidFill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714348" y="4071942"/>
            <a:ext cx="81638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 err="1">
                <a:solidFill>
                  <a:srgbClr val="FF0000"/>
                </a:solidFill>
              </a:rPr>
              <a:t>Prospettive</a:t>
            </a:r>
            <a:r>
              <a:rPr lang="en-GB" sz="2400" b="1" dirty="0">
                <a:solidFill>
                  <a:srgbClr val="FF0000"/>
                </a:solidFill>
              </a:rPr>
              <a:t> future </a:t>
            </a:r>
            <a:r>
              <a:rPr lang="en-GB" sz="2400" b="1" dirty="0">
                <a:solidFill>
                  <a:srgbClr val="0000FF"/>
                </a:solidFill>
              </a:rPr>
              <a:t>del </a:t>
            </a:r>
            <a:r>
              <a:rPr lang="en-GB" sz="2400" b="1" dirty="0" err="1">
                <a:solidFill>
                  <a:srgbClr val="0000FF"/>
                </a:solidFill>
              </a:rPr>
              <a:t>mercato</a:t>
            </a:r>
            <a:r>
              <a:rPr lang="en-GB" sz="2400" b="1" dirty="0">
                <a:solidFill>
                  <a:srgbClr val="0000FF"/>
                </a:solidFill>
              </a:rPr>
              <a:t> del </a:t>
            </a:r>
            <a:r>
              <a:rPr lang="en-GB" sz="2400" b="1" dirty="0" err="1">
                <a:solidFill>
                  <a:srgbClr val="0000FF"/>
                </a:solidFill>
              </a:rPr>
              <a:t>lavoro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nell’Ingegneria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Civile</a:t>
            </a:r>
            <a:endParaRPr lang="en-GB" sz="2400" b="1" dirty="0">
              <a:solidFill>
                <a:srgbClr val="0000FF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714348" y="4714884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 err="1">
                <a:solidFill>
                  <a:srgbClr val="FF0000"/>
                </a:solidFill>
              </a:rPr>
              <a:t>Esigenze</a:t>
            </a:r>
            <a:r>
              <a:rPr lang="en-GB" sz="2400" b="1" dirty="0">
                <a:solidFill>
                  <a:srgbClr val="FF0000"/>
                </a:solidFill>
              </a:rPr>
              <a:t> formative </a:t>
            </a:r>
            <a:r>
              <a:rPr lang="en-GB" sz="2400" b="1" dirty="0">
                <a:solidFill>
                  <a:srgbClr val="0000FF"/>
                </a:solidFill>
              </a:rPr>
              <a:t>per </a:t>
            </a:r>
            <a:r>
              <a:rPr lang="en-GB" sz="2400" b="1" dirty="0" err="1">
                <a:solidFill>
                  <a:srgbClr val="0000FF"/>
                </a:solidFill>
              </a:rPr>
              <a:t>il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futuro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professionale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nell’Ingegneria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Civile</a:t>
            </a:r>
            <a:endParaRPr lang="en-GB" sz="2400" b="1" dirty="0">
              <a:solidFill>
                <a:srgbClr val="0000FF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285720" y="1502150"/>
            <a:ext cx="835824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GB" sz="2400" b="1" dirty="0" err="1">
                <a:solidFill>
                  <a:srgbClr val="0000FF"/>
                </a:solidFill>
              </a:rPr>
              <a:t>Una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visione</a:t>
            </a:r>
            <a:r>
              <a:rPr lang="en-GB" sz="2400" b="1" dirty="0">
                <a:solidFill>
                  <a:srgbClr val="0000FF"/>
                </a:solidFill>
              </a:rPr>
              <a:t> del </a:t>
            </a:r>
            <a:r>
              <a:rPr lang="en-GB" sz="2400" b="1" dirty="0" err="1">
                <a:solidFill>
                  <a:srgbClr val="0000FF"/>
                </a:solidFill>
              </a:rPr>
              <a:t>mercato</a:t>
            </a:r>
            <a:r>
              <a:rPr lang="en-GB" sz="2400" b="1" dirty="0">
                <a:solidFill>
                  <a:srgbClr val="0000FF"/>
                </a:solidFill>
              </a:rPr>
              <a:t> del </a:t>
            </a:r>
            <a:r>
              <a:rPr lang="en-GB" sz="2400" b="1" dirty="0" err="1">
                <a:solidFill>
                  <a:srgbClr val="0000FF"/>
                </a:solidFill>
              </a:rPr>
              <a:t>lavoro</a:t>
            </a:r>
            <a:r>
              <a:rPr lang="en-GB" sz="2400" b="1" dirty="0">
                <a:solidFill>
                  <a:srgbClr val="0000FF"/>
                </a:solidFill>
              </a:rPr>
              <a:t> e </a:t>
            </a:r>
            <a:r>
              <a:rPr lang="en-GB" sz="2400" b="1" dirty="0" err="1">
                <a:solidFill>
                  <a:srgbClr val="0000FF"/>
                </a:solidFill>
              </a:rPr>
              <a:t>dell’evoluzione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delle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competenze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richieste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>
                <a:solidFill>
                  <a:srgbClr val="0000FF"/>
                </a:solidFill>
              </a:rPr>
              <a:t>per </a:t>
            </a:r>
            <a:r>
              <a:rPr lang="en-GB" sz="2400" b="1" dirty="0" err="1">
                <a:solidFill>
                  <a:srgbClr val="0000FF"/>
                </a:solidFill>
              </a:rPr>
              <a:t>il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futuro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delle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professioni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tecnico-scientifiche</a:t>
            </a:r>
            <a:r>
              <a:rPr lang="en-GB" sz="2400" b="1" dirty="0">
                <a:solidFill>
                  <a:srgbClr val="0000FF"/>
                </a:solidFill>
              </a:rPr>
              <a:t> non </a:t>
            </a:r>
            <a:r>
              <a:rPr lang="en-GB" sz="2400" b="1" dirty="0" err="1">
                <a:solidFill>
                  <a:srgbClr val="0000FF"/>
                </a:solidFill>
              </a:rPr>
              <a:t>può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prescindere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dall’analisi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della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evoluzione</a:t>
            </a:r>
            <a:r>
              <a:rPr lang="en-GB" sz="2400" b="1" dirty="0">
                <a:solidFill>
                  <a:srgbClr val="FF0000"/>
                </a:solidFill>
              </a:rPr>
              <a:t> del </a:t>
            </a:r>
            <a:r>
              <a:rPr lang="en-GB" sz="2400" b="1" dirty="0" err="1">
                <a:solidFill>
                  <a:srgbClr val="FF0000"/>
                </a:solidFill>
              </a:rPr>
              <a:t>mercato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delle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costruzioni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avvenuta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negli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ultimi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anni</a:t>
            </a:r>
            <a:r>
              <a:rPr lang="en-GB" sz="24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9" name="CasellaDiTesto 8"/>
          <p:cNvSpPr txBox="1"/>
          <p:nvPr/>
        </p:nvSpPr>
        <p:spPr>
          <a:xfrm>
            <a:off x="285721" y="357166"/>
            <a:ext cx="87154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E’ </a:t>
            </a:r>
            <a:r>
              <a:rPr lang="en-GB" sz="2400" b="1" dirty="0" err="1">
                <a:solidFill>
                  <a:srgbClr val="FF0000"/>
                </a:solidFill>
              </a:rPr>
              <a:t>oggi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necessaria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una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figura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professionale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di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ingegnere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esperto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nella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riqualificazione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strutturale</a:t>
            </a:r>
            <a:r>
              <a:rPr lang="en-GB" sz="2400" b="1" dirty="0">
                <a:solidFill>
                  <a:srgbClr val="FF0000"/>
                </a:solidFill>
              </a:rPr>
              <a:t> del </a:t>
            </a:r>
            <a:r>
              <a:rPr lang="en-GB" sz="2400" b="1" dirty="0" err="1">
                <a:solidFill>
                  <a:srgbClr val="FF0000"/>
                </a:solidFill>
              </a:rPr>
              <a:t>patrimonio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edilizio</a:t>
            </a:r>
            <a:r>
              <a:rPr lang="en-GB" sz="2400" b="1" dirty="0">
                <a:solidFill>
                  <a:srgbClr val="FF0000"/>
                </a:solidFill>
              </a:rPr>
              <a:t>?</a:t>
            </a:r>
          </a:p>
        </p:txBody>
      </p:sp>
      <p:sp>
        <p:nvSpPr>
          <p:cNvPr id="10" name="Ovale 9"/>
          <p:cNvSpPr/>
          <p:nvPr/>
        </p:nvSpPr>
        <p:spPr>
          <a:xfrm>
            <a:off x="357158" y="3571876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e 10"/>
          <p:cNvSpPr/>
          <p:nvPr/>
        </p:nvSpPr>
        <p:spPr>
          <a:xfrm>
            <a:off x="357158" y="4214818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e 11"/>
          <p:cNvSpPr/>
          <p:nvPr/>
        </p:nvSpPr>
        <p:spPr>
          <a:xfrm>
            <a:off x="357158" y="4857760"/>
            <a:ext cx="214314" cy="214314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CasellaDiTesto 12"/>
          <p:cNvSpPr txBox="1"/>
          <p:nvPr/>
        </p:nvSpPr>
        <p:spPr>
          <a:xfrm>
            <a:off x="7715272" y="6357958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- 2/15 -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/>
          <p:cNvSpPr txBox="1"/>
          <p:nvPr/>
        </p:nvSpPr>
        <p:spPr>
          <a:xfrm>
            <a:off x="142844" y="-24"/>
            <a:ext cx="5394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IL MERCATO DELLE NUOVE COSTRUZIONI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142844" y="428604"/>
            <a:ext cx="6566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0000FF"/>
                </a:solidFill>
              </a:rPr>
              <a:t>Indicatori dei permessi di costruire (Fonte: Banca Dati ISTAT)</a:t>
            </a:r>
            <a:endParaRPr lang="en-GB" sz="2000" b="1" dirty="0">
              <a:solidFill>
                <a:srgbClr val="0000FF"/>
              </a:solidFill>
            </a:endParaRPr>
          </a:p>
        </p:txBody>
      </p:sp>
      <p:graphicFrame>
        <p:nvGraphicFramePr>
          <p:cNvPr id="2" name="Grafico 1"/>
          <p:cNvGraphicFramePr/>
          <p:nvPr/>
        </p:nvGraphicFramePr>
        <p:xfrm>
          <a:off x="71406" y="1242940"/>
          <a:ext cx="4429156" cy="328614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Connettore 1 5"/>
          <p:cNvCxnSpPr/>
          <p:nvPr/>
        </p:nvCxnSpPr>
        <p:spPr>
          <a:xfrm>
            <a:off x="1785918" y="1885882"/>
            <a:ext cx="8572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sellaDiTesto 7"/>
          <p:cNvSpPr txBox="1"/>
          <p:nvPr/>
        </p:nvSpPr>
        <p:spPr>
          <a:xfrm>
            <a:off x="2613649" y="1671568"/>
            <a:ext cx="8867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278602</a:t>
            </a:r>
          </a:p>
        </p:txBody>
      </p:sp>
      <p:cxnSp>
        <p:nvCxnSpPr>
          <p:cNvPr id="10" name="Connettore 1 9"/>
          <p:cNvCxnSpPr/>
          <p:nvPr/>
        </p:nvCxnSpPr>
        <p:spPr>
          <a:xfrm rot="10800000">
            <a:off x="2571736" y="3743270"/>
            <a:ext cx="10715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asellaDiTesto 11"/>
          <p:cNvSpPr txBox="1"/>
          <p:nvPr/>
        </p:nvSpPr>
        <p:spPr>
          <a:xfrm>
            <a:off x="1873411" y="3528956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42920</a:t>
            </a:r>
          </a:p>
        </p:txBody>
      </p:sp>
      <p:graphicFrame>
        <p:nvGraphicFramePr>
          <p:cNvPr id="15" name="Oggetto 14"/>
          <p:cNvGraphicFramePr>
            <a:graphicFrameLocks noChangeAspect="1"/>
          </p:cNvGraphicFramePr>
          <p:nvPr/>
        </p:nvGraphicFramePr>
        <p:xfrm>
          <a:off x="620713" y="4529081"/>
          <a:ext cx="35941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Equation" r:id="rId4" imgW="1981080" imgH="393480" progId="Equation.KSEE3">
                  <p:embed/>
                </p:oleObj>
              </mc:Choice>
              <mc:Fallback>
                <p:oleObj name="Equation" r:id="rId4" imgW="1981080" imgH="393480" progId="Equation.KSEE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3" y="4529081"/>
                        <a:ext cx="35941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8" name="Connettore 1 17"/>
          <p:cNvCxnSpPr/>
          <p:nvPr/>
        </p:nvCxnSpPr>
        <p:spPr>
          <a:xfrm rot="10800000">
            <a:off x="3786182" y="3600394"/>
            <a:ext cx="428628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asellaDiTesto 19"/>
          <p:cNvSpPr txBox="1"/>
          <p:nvPr/>
        </p:nvSpPr>
        <p:spPr>
          <a:xfrm>
            <a:off x="3516485" y="3302500"/>
            <a:ext cx="7697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54935</a:t>
            </a:r>
          </a:p>
        </p:txBody>
      </p:sp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620710" y="5457787"/>
          <a:ext cx="3594100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5" name="Equation" r:id="rId6" imgW="1981080" imgH="393480" progId="Equation.KSEE3">
                  <p:embed/>
                </p:oleObj>
              </mc:Choice>
              <mc:Fallback>
                <p:oleObj name="Equation" r:id="rId6" imgW="1981080" imgH="393480" progId="Equation.KSEE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0710" y="5457787"/>
                        <a:ext cx="3594100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CasellaDiTesto 21"/>
          <p:cNvSpPr txBox="1"/>
          <p:nvPr/>
        </p:nvSpPr>
        <p:spPr>
          <a:xfrm>
            <a:off x="571472" y="6243600"/>
            <a:ext cx="215584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>
                <a:solidFill>
                  <a:srgbClr val="0000FF"/>
                </a:solidFill>
              </a:rPr>
              <a:t>Recupero</a:t>
            </a:r>
            <a:r>
              <a:rPr lang="en-GB" sz="2000" b="1" dirty="0">
                <a:solidFill>
                  <a:srgbClr val="0000FF"/>
                </a:solidFill>
              </a:rPr>
              <a:t> del 4.3%</a:t>
            </a:r>
          </a:p>
        </p:txBody>
      </p:sp>
      <p:graphicFrame>
        <p:nvGraphicFramePr>
          <p:cNvPr id="23" name="Grafico 22"/>
          <p:cNvGraphicFramePr/>
          <p:nvPr/>
        </p:nvGraphicFramePr>
        <p:xfrm>
          <a:off x="4500530" y="1028626"/>
          <a:ext cx="4643470" cy="350046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8"/>
          </a:graphicData>
        </a:graphic>
      </p:graphicFrame>
      <p:cxnSp>
        <p:nvCxnSpPr>
          <p:cNvPr id="24" name="Connettore 1 23"/>
          <p:cNvCxnSpPr/>
          <p:nvPr/>
        </p:nvCxnSpPr>
        <p:spPr>
          <a:xfrm>
            <a:off x="6000760" y="2100196"/>
            <a:ext cx="8572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Connettore 1 24"/>
          <p:cNvCxnSpPr/>
          <p:nvPr/>
        </p:nvCxnSpPr>
        <p:spPr>
          <a:xfrm rot="10800000">
            <a:off x="7143768" y="3743270"/>
            <a:ext cx="107157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ttore 1 25"/>
          <p:cNvCxnSpPr/>
          <p:nvPr/>
        </p:nvCxnSpPr>
        <p:spPr>
          <a:xfrm rot="10800000">
            <a:off x="8215338" y="3600394"/>
            <a:ext cx="642942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asellaDiTesto 27"/>
          <p:cNvSpPr txBox="1"/>
          <p:nvPr/>
        </p:nvSpPr>
        <p:spPr>
          <a:xfrm>
            <a:off x="6000760" y="1802302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20.48</a:t>
            </a:r>
          </a:p>
        </p:txBody>
      </p:sp>
      <p:sp>
        <p:nvSpPr>
          <p:cNvPr id="29" name="CasellaDiTesto 28"/>
          <p:cNvSpPr txBox="1"/>
          <p:nvPr/>
        </p:nvSpPr>
        <p:spPr>
          <a:xfrm>
            <a:off x="6500826" y="3528956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3.71</a:t>
            </a:r>
          </a:p>
        </p:txBody>
      </p:sp>
      <p:sp>
        <p:nvSpPr>
          <p:cNvPr id="30" name="CasellaDiTesto 29"/>
          <p:cNvSpPr txBox="1"/>
          <p:nvPr/>
        </p:nvSpPr>
        <p:spPr>
          <a:xfrm>
            <a:off x="8118766" y="3243204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4.75</a:t>
            </a:r>
          </a:p>
        </p:txBody>
      </p:sp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5153025" y="4529081"/>
          <a:ext cx="33877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6" name="Equation" r:id="rId9" imgW="1866600" imgH="393480" progId="Equation.KSEE3">
                  <p:embed/>
                </p:oleObj>
              </mc:Choice>
              <mc:Fallback>
                <p:oleObj name="Equation" r:id="rId9" imgW="1866600" imgH="393480" progId="Equation.KSEE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025" y="4529081"/>
                        <a:ext cx="338772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5153025" y="5457769"/>
          <a:ext cx="33877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7" name="Equation" r:id="rId11" imgW="1866600" imgH="393480" progId="Equation.KSEE3">
                  <p:embed/>
                </p:oleObj>
              </mc:Choice>
              <mc:Fallback>
                <p:oleObj name="Equation" r:id="rId11" imgW="1866600" imgH="393480" progId="Equation.KSEE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53025" y="5457769"/>
                        <a:ext cx="338772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" name="CasellaDiTesto 32"/>
          <p:cNvSpPr txBox="1"/>
          <p:nvPr/>
        </p:nvSpPr>
        <p:spPr>
          <a:xfrm>
            <a:off x="5214942" y="6315038"/>
            <a:ext cx="221355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>
                <a:solidFill>
                  <a:srgbClr val="0000FF"/>
                </a:solidFill>
              </a:rPr>
              <a:t>Recupero</a:t>
            </a:r>
            <a:r>
              <a:rPr lang="en-GB" sz="2000" b="1" dirty="0">
                <a:solidFill>
                  <a:srgbClr val="0000FF"/>
                </a:solidFill>
              </a:rPr>
              <a:t> del 5.1%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142844" y="785794"/>
            <a:ext cx="358752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</a:rPr>
              <a:t>EDILIZIA RESIDENZIALE</a:t>
            </a:r>
            <a:endParaRPr lang="en-GB" sz="2800" b="1" dirty="0">
              <a:solidFill>
                <a:srgbClr val="0000FF"/>
              </a:solidFill>
            </a:endParaRPr>
          </a:p>
        </p:txBody>
      </p:sp>
      <p:sp>
        <p:nvSpPr>
          <p:cNvPr id="27" name="CasellaDiTesto 26"/>
          <p:cNvSpPr txBox="1"/>
          <p:nvPr/>
        </p:nvSpPr>
        <p:spPr>
          <a:xfrm>
            <a:off x="7715272" y="6357958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- 3/15 -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42844" y="-24"/>
            <a:ext cx="53942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IL MERCATO DELLE NUOVE COSTRUZIONI</a:t>
            </a:r>
          </a:p>
        </p:txBody>
      </p:sp>
      <p:sp>
        <p:nvSpPr>
          <p:cNvPr id="3" name="CasellaDiTesto 2"/>
          <p:cNvSpPr txBox="1"/>
          <p:nvPr/>
        </p:nvSpPr>
        <p:spPr>
          <a:xfrm>
            <a:off x="142844" y="428604"/>
            <a:ext cx="656654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000" b="1" dirty="0">
                <a:solidFill>
                  <a:srgbClr val="0000FF"/>
                </a:solidFill>
              </a:rPr>
              <a:t>Indicatori dei permessi di costruire (Fonte: Banca Dati ISTAT)</a:t>
            </a:r>
            <a:endParaRPr lang="en-GB" sz="2000" b="1" dirty="0">
              <a:solidFill>
                <a:srgbClr val="0000FF"/>
              </a:solidFill>
            </a:endParaRPr>
          </a:p>
        </p:txBody>
      </p:sp>
      <p:sp>
        <p:nvSpPr>
          <p:cNvPr id="4" name="CasellaDiTesto 3"/>
          <p:cNvSpPr txBox="1"/>
          <p:nvPr/>
        </p:nvSpPr>
        <p:spPr>
          <a:xfrm>
            <a:off x="142844" y="928670"/>
            <a:ext cx="43858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sz="2800" b="1" dirty="0">
                <a:solidFill>
                  <a:srgbClr val="0000FF"/>
                </a:solidFill>
              </a:rPr>
              <a:t>EDILIZIA NON RESIDENZIALE</a:t>
            </a:r>
            <a:endParaRPr lang="en-GB" sz="2800" b="1" dirty="0">
              <a:solidFill>
                <a:srgbClr val="0000FF"/>
              </a:solidFill>
            </a:endParaRPr>
          </a:p>
        </p:txBody>
      </p:sp>
      <p:graphicFrame>
        <p:nvGraphicFramePr>
          <p:cNvPr id="5" name="Grafico 4"/>
          <p:cNvGraphicFramePr/>
          <p:nvPr/>
        </p:nvGraphicFramePr>
        <p:xfrm>
          <a:off x="1785918" y="1285860"/>
          <a:ext cx="5814078" cy="4114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6" name="Connettore 1 5"/>
          <p:cNvCxnSpPr/>
          <p:nvPr/>
        </p:nvCxnSpPr>
        <p:spPr>
          <a:xfrm>
            <a:off x="2786050" y="2143116"/>
            <a:ext cx="8572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sellaDiTesto 6"/>
          <p:cNvSpPr txBox="1"/>
          <p:nvPr/>
        </p:nvSpPr>
        <p:spPr>
          <a:xfrm>
            <a:off x="3571868" y="1928802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36.02</a:t>
            </a:r>
          </a:p>
        </p:txBody>
      </p:sp>
      <p:cxnSp>
        <p:nvCxnSpPr>
          <p:cNvPr id="8" name="Connettore 1 7"/>
          <p:cNvCxnSpPr/>
          <p:nvPr/>
        </p:nvCxnSpPr>
        <p:spPr>
          <a:xfrm>
            <a:off x="5286380" y="4392000"/>
            <a:ext cx="8572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sellaDiTesto 8"/>
          <p:cNvSpPr txBox="1"/>
          <p:nvPr/>
        </p:nvSpPr>
        <p:spPr>
          <a:xfrm>
            <a:off x="4714876" y="4143380"/>
            <a:ext cx="596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7.07</a:t>
            </a:r>
          </a:p>
        </p:txBody>
      </p:sp>
      <p:cxnSp>
        <p:nvCxnSpPr>
          <p:cNvPr id="10" name="Connettore 1 9"/>
          <p:cNvCxnSpPr/>
          <p:nvPr/>
        </p:nvCxnSpPr>
        <p:spPr>
          <a:xfrm>
            <a:off x="6429388" y="3929066"/>
            <a:ext cx="857256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6072198" y="3631172"/>
            <a:ext cx="7136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/>
              <a:t>13.09</a:t>
            </a:r>
          </a:p>
        </p:txBody>
      </p:sp>
      <p:graphicFrame>
        <p:nvGraphicFramePr>
          <p:cNvPr id="12" name="Oggetto 11"/>
          <p:cNvGraphicFramePr>
            <a:graphicFrameLocks noChangeAspect="1"/>
          </p:cNvGraphicFramePr>
          <p:nvPr/>
        </p:nvGraphicFramePr>
        <p:xfrm>
          <a:off x="785786" y="5500702"/>
          <a:ext cx="32480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Equation" r:id="rId4" imgW="1790640" imgH="393480" progId="Equation.KSEE3">
                  <p:embed/>
                </p:oleObj>
              </mc:Choice>
              <mc:Fallback>
                <p:oleObj name="Equation" r:id="rId4" imgW="1790640" imgH="393480" progId="Equation.KSEE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85786" y="5500702"/>
                        <a:ext cx="324802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3"/>
          <p:cNvGraphicFramePr>
            <a:graphicFrameLocks noChangeAspect="1"/>
          </p:cNvGraphicFramePr>
          <p:nvPr/>
        </p:nvGraphicFramePr>
        <p:xfrm>
          <a:off x="5318125" y="5500688"/>
          <a:ext cx="338772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6" imgW="1866600" imgH="393480" progId="Equation.KSEE3">
                  <p:embed/>
                </p:oleObj>
              </mc:Choice>
              <mc:Fallback>
                <p:oleObj name="Equation" r:id="rId6" imgW="1866600" imgH="393480" progId="Equation.KSEE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18125" y="5500688"/>
                        <a:ext cx="3387725" cy="714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CasellaDiTesto 13"/>
          <p:cNvSpPr txBox="1"/>
          <p:nvPr/>
        </p:nvSpPr>
        <p:spPr>
          <a:xfrm>
            <a:off x="3429318" y="6243600"/>
            <a:ext cx="22856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 err="1">
                <a:solidFill>
                  <a:srgbClr val="0000FF"/>
                </a:solidFill>
              </a:rPr>
              <a:t>Recupero</a:t>
            </a:r>
            <a:r>
              <a:rPr lang="en-GB" sz="2000" b="1" dirty="0">
                <a:solidFill>
                  <a:srgbClr val="0000FF"/>
                </a:solidFill>
              </a:rPr>
              <a:t> del 16.8%</a:t>
            </a:r>
          </a:p>
        </p:txBody>
      </p:sp>
      <p:sp>
        <p:nvSpPr>
          <p:cNvPr id="15" name="CasellaDiTesto 14"/>
          <p:cNvSpPr txBox="1"/>
          <p:nvPr/>
        </p:nvSpPr>
        <p:spPr>
          <a:xfrm>
            <a:off x="7715272" y="6357958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- 4/15 -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852" y="214290"/>
            <a:ext cx="8634295" cy="4286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ttangolo 2"/>
          <p:cNvSpPr/>
          <p:nvPr/>
        </p:nvSpPr>
        <p:spPr>
          <a:xfrm>
            <a:off x="214282" y="4572008"/>
            <a:ext cx="244259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FONTE: CRESME (2017) </a:t>
            </a:r>
            <a:endParaRPr lang="en-GB" dirty="0"/>
          </a:p>
        </p:txBody>
      </p:sp>
      <p:sp>
        <p:nvSpPr>
          <p:cNvPr id="4" name="Ovale 3"/>
          <p:cNvSpPr/>
          <p:nvPr/>
        </p:nvSpPr>
        <p:spPr>
          <a:xfrm>
            <a:off x="8143900" y="1857364"/>
            <a:ext cx="714380" cy="35719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e 4"/>
          <p:cNvSpPr/>
          <p:nvPr/>
        </p:nvSpPr>
        <p:spPr>
          <a:xfrm>
            <a:off x="8143900" y="2214554"/>
            <a:ext cx="714380" cy="35719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e 5"/>
          <p:cNvSpPr/>
          <p:nvPr/>
        </p:nvSpPr>
        <p:spPr>
          <a:xfrm>
            <a:off x="4500562" y="2214554"/>
            <a:ext cx="714380" cy="35719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e 6"/>
          <p:cNvSpPr/>
          <p:nvPr/>
        </p:nvSpPr>
        <p:spPr>
          <a:xfrm>
            <a:off x="6786578" y="2214554"/>
            <a:ext cx="714380" cy="35719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e 7"/>
          <p:cNvSpPr/>
          <p:nvPr/>
        </p:nvSpPr>
        <p:spPr>
          <a:xfrm>
            <a:off x="4500562" y="3500438"/>
            <a:ext cx="714380" cy="35719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e 8"/>
          <p:cNvSpPr/>
          <p:nvPr/>
        </p:nvSpPr>
        <p:spPr>
          <a:xfrm>
            <a:off x="6786578" y="3500438"/>
            <a:ext cx="714380" cy="35719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e 9"/>
          <p:cNvSpPr/>
          <p:nvPr/>
        </p:nvSpPr>
        <p:spPr>
          <a:xfrm>
            <a:off x="8143900" y="3500438"/>
            <a:ext cx="714380" cy="35719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CasellaDiTesto 10"/>
          <p:cNvSpPr txBox="1"/>
          <p:nvPr/>
        </p:nvSpPr>
        <p:spPr>
          <a:xfrm>
            <a:off x="214282" y="5214950"/>
            <a:ext cx="871543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>
                <a:solidFill>
                  <a:srgbClr val="0000FF"/>
                </a:solidFill>
              </a:rPr>
              <a:t>La </a:t>
            </a:r>
            <a:r>
              <a:rPr lang="en-GB" sz="2000" b="1" dirty="0" err="1">
                <a:solidFill>
                  <a:srgbClr val="0000FF"/>
                </a:solidFill>
              </a:rPr>
              <a:t>riduzione</a:t>
            </a:r>
            <a:r>
              <a:rPr lang="en-GB" sz="2000" b="1" dirty="0">
                <a:solidFill>
                  <a:srgbClr val="0000FF"/>
                </a:solidFill>
              </a:rPr>
              <a:t> del </a:t>
            </a:r>
            <a:r>
              <a:rPr lang="en-GB" sz="2000" b="1" dirty="0" err="1">
                <a:solidFill>
                  <a:srgbClr val="0000FF"/>
                </a:solidFill>
              </a:rPr>
              <a:t>valore</a:t>
            </a:r>
            <a:r>
              <a:rPr lang="en-GB" sz="2000" b="1" dirty="0">
                <a:solidFill>
                  <a:srgbClr val="0000FF"/>
                </a:solidFill>
              </a:rPr>
              <a:t> </a:t>
            </a:r>
            <a:r>
              <a:rPr lang="en-GB" sz="2000" b="1" dirty="0" err="1">
                <a:solidFill>
                  <a:srgbClr val="0000FF"/>
                </a:solidFill>
              </a:rPr>
              <a:t>della</a:t>
            </a:r>
            <a:r>
              <a:rPr lang="en-GB" sz="2000" b="1" dirty="0">
                <a:solidFill>
                  <a:srgbClr val="0000FF"/>
                </a:solidFill>
              </a:rPr>
              <a:t> </a:t>
            </a:r>
            <a:r>
              <a:rPr lang="en-GB" sz="2000" b="1" dirty="0" err="1">
                <a:solidFill>
                  <a:srgbClr val="0000FF"/>
                </a:solidFill>
              </a:rPr>
              <a:t>produzione</a:t>
            </a:r>
            <a:r>
              <a:rPr lang="en-GB" sz="2000" b="1" dirty="0">
                <a:solidFill>
                  <a:srgbClr val="0000FF"/>
                </a:solidFill>
              </a:rPr>
              <a:t> </a:t>
            </a:r>
            <a:r>
              <a:rPr lang="en-GB" sz="2000" b="1" dirty="0" err="1">
                <a:solidFill>
                  <a:srgbClr val="0000FF"/>
                </a:solidFill>
              </a:rPr>
              <a:t>delle</a:t>
            </a:r>
            <a:r>
              <a:rPr lang="en-GB" sz="2000" b="1" dirty="0">
                <a:solidFill>
                  <a:srgbClr val="0000FF"/>
                </a:solidFill>
              </a:rPr>
              <a:t> </a:t>
            </a:r>
            <a:r>
              <a:rPr lang="en-GB" sz="2000" b="1" dirty="0" err="1">
                <a:solidFill>
                  <a:srgbClr val="0000FF"/>
                </a:solidFill>
              </a:rPr>
              <a:t>costruzioni</a:t>
            </a:r>
            <a:r>
              <a:rPr lang="en-GB" sz="2000" b="1" dirty="0">
                <a:solidFill>
                  <a:srgbClr val="0000FF"/>
                </a:solidFill>
              </a:rPr>
              <a:t> è </a:t>
            </a:r>
            <a:r>
              <a:rPr lang="en-GB" sz="2000" b="1" dirty="0" err="1">
                <a:solidFill>
                  <a:srgbClr val="0000FF"/>
                </a:solidFill>
              </a:rPr>
              <a:t>evidentemente</a:t>
            </a:r>
            <a:r>
              <a:rPr lang="en-GB" sz="2000" b="1" dirty="0">
                <a:solidFill>
                  <a:srgbClr val="0000FF"/>
                </a:solidFill>
              </a:rPr>
              <a:t> </a:t>
            </a:r>
            <a:r>
              <a:rPr lang="en-GB" sz="2000" b="1" dirty="0" err="1">
                <a:solidFill>
                  <a:srgbClr val="0000FF"/>
                </a:solidFill>
              </a:rPr>
              <a:t>dovuta</a:t>
            </a:r>
            <a:r>
              <a:rPr lang="en-GB" sz="2000" b="1" dirty="0">
                <a:solidFill>
                  <a:srgbClr val="0000FF"/>
                </a:solidFill>
              </a:rPr>
              <a:t> </a:t>
            </a:r>
            <a:r>
              <a:rPr lang="en-GB" sz="2000" b="1" dirty="0" err="1">
                <a:solidFill>
                  <a:srgbClr val="0000FF"/>
                </a:solidFill>
              </a:rPr>
              <a:t>alla</a:t>
            </a:r>
            <a:r>
              <a:rPr lang="en-GB" sz="2000" b="1" dirty="0">
                <a:solidFill>
                  <a:srgbClr val="0000FF"/>
                </a:solidFill>
              </a:rPr>
              <a:t> forte </a:t>
            </a:r>
            <a:r>
              <a:rPr lang="en-GB" sz="2000" b="1" dirty="0" err="1">
                <a:solidFill>
                  <a:srgbClr val="FF0000"/>
                </a:solidFill>
              </a:rPr>
              <a:t>riduzione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delle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nuove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costruzioni</a:t>
            </a:r>
            <a:r>
              <a:rPr lang="en-GB" sz="2000" b="1" dirty="0">
                <a:solidFill>
                  <a:srgbClr val="0000FF"/>
                </a:solidFill>
              </a:rPr>
              <a:t>.</a:t>
            </a:r>
          </a:p>
          <a:p>
            <a:r>
              <a:rPr lang="en-GB" sz="2000" b="1" dirty="0">
                <a:solidFill>
                  <a:srgbClr val="0000FF"/>
                </a:solidFill>
              </a:rPr>
              <a:t>La </a:t>
            </a:r>
            <a:r>
              <a:rPr lang="en-GB" sz="2000" b="1" dirty="0" err="1">
                <a:solidFill>
                  <a:srgbClr val="0000FF"/>
                </a:solidFill>
              </a:rPr>
              <a:t>perdita</a:t>
            </a:r>
            <a:r>
              <a:rPr lang="en-GB" sz="2000" b="1" dirty="0">
                <a:solidFill>
                  <a:srgbClr val="0000FF"/>
                </a:solidFill>
              </a:rPr>
              <a:t> è </a:t>
            </a:r>
            <a:r>
              <a:rPr lang="en-GB" sz="2000" b="1" dirty="0" err="1">
                <a:solidFill>
                  <a:srgbClr val="0000FF"/>
                </a:solidFill>
              </a:rPr>
              <a:t>stata</a:t>
            </a:r>
            <a:r>
              <a:rPr lang="en-GB" sz="2000" b="1" dirty="0">
                <a:solidFill>
                  <a:srgbClr val="0000FF"/>
                </a:solidFill>
              </a:rPr>
              <a:t> </a:t>
            </a:r>
            <a:r>
              <a:rPr lang="en-GB" sz="2000" b="1" dirty="0" err="1">
                <a:solidFill>
                  <a:srgbClr val="0000FF"/>
                </a:solidFill>
              </a:rPr>
              <a:t>attenuata</a:t>
            </a:r>
            <a:r>
              <a:rPr lang="en-GB" sz="2000" b="1" dirty="0">
                <a:solidFill>
                  <a:srgbClr val="0000FF"/>
                </a:solidFill>
              </a:rPr>
              <a:t> </a:t>
            </a:r>
            <a:r>
              <a:rPr lang="en-GB" sz="2000" b="1" dirty="0" err="1">
                <a:solidFill>
                  <a:srgbClr val="0000FF"/>
                </a:solidFill>
              </a:rPr>
              <a:t>dall’</a:t>
            </a:r>
            <a:r>
              <a:rPr lang="en-GB" sz="2000" b="1" dirty="0" err="1">
                <a:solidFill>
                  <a:srgbClr val="FF0000"/>
                </a:solidFill>
              </a:rPr>
              <a:t>aumento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degli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interventi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di</a:t>
            </a:r>
            <a:r>
              <a:rPr lang="en-GB" sz="2000" b="1" dirty="0">
                <a:solidFill>
                  <a:srgbClr val="FF0000"/>
                </a:solidFill>
              </a:rPr>
              <a:t> </a:t>
            </a:r>
            <a:r>
              <a:rPr lang="en-GB" sz="2000" b="1" dirty="0" err="1">
                <a:solidFill>
                  <a:srgbClr val="FF0000"/>
                </a:solidFill>
              </a:rPr>
              <a:t>riqualificazione</a:t>
            </a:r>
            <a:r>
              <a:rPr lang="en-GB" sz="20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12" name="CasellaDiTesto 11"/>
          <p:cNvSpPr txBox="1"/>
          <p:nvPr/>
        </p:nvSpPr>
        <p:spPr>
          <a:xfrm>
            <a:off x="7715272" y="6357958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- 5/15 -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357158" y="274290"/>
            <a:ext cx="8358246" cy="63094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00FF"/>
                </a:solidFill>
              </a:rPr>
              <a:t>Non </a:t>
            </a:r>
            <a:r>
              <a:rPr lang="en-GB" sz="2400" b="1" dirty="0" err="1">
                <a:solidFill>
                  <a:srgbClr val="0000FF"/>
                </a:solidFill>
              </a:rPr>
              <a:t>c’è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dubbio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che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il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periodo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dal</a:t>
            </a:r>
            <a:r>
              <a:rPr lang="en-GB" sz="2400" b="1" dirty="0">
                <a:solidFill>
                  <a:srgbClr val="0000FF"/>
                </a:solidFill>
              </a:rPr>
              <a:t> 2002 al 2015 ha </a:t>
            </a:r>
            <a:r>
              <a:rPr lang="en-GB" sz="2400" b="1" dirty="0" err="1">
                <a:solidFill>
                  <a:srgbClr val="0000FF"/>
                </a:solidFill>
              </a:rPr>
              <a:t>segnato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>
                <a:solidFill>
                  <a:srgbClr val="FF0000"/>
                </a:solidFill>
              </a:rPr>
              <a:t>la </a:t>
            </a:r>
            <a:r>
              <a:rPr lang="en-GB" sz="2400" b="1" dirty="0" err="1">
                <a:solidFill>
                  <a:srgbClr val="FF0000"/>
                </a:solidFill>
              </a:rPr>
              <a:t>più</a:t>
            </a:r>
            <a:r>
              <a:rPr lang="en-GB" sz="2400" b="1" dirty="0">
                <a:solidFill>
                  <a:srgbClr val="FF0000"/>
                </a:solidFill>
              </a:rPr>
              <a:t> grave </a:t>
            </a:r>
            <a:r>
              <a:rPr lang="en-GB" sz="2400" b="1" dirty="0" err="1">
                <a:solidFill>
                  <a:srgbClr val="FF0000"/>
                </a:solidFill>
              </a:rPr>
              <a:t>crisi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mai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avvenuta</a:t>
            </a:r>
            <a:r>
              <a:rPr lang="en-GB" sz="2400" b="1" dirty="0">
                <a:solidFill>
                  <a:srgbClr val="FF0000"/>
                </a:solidFill>
              </a:rPr>
              <a:t> in Italia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nel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settore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delle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costruzioni</a:t>
            </a:r>
            <a:r>
              <a:rPr lang="en-GB" sz="2400" b="1" dirty="0">
                <a:solidFill>
                  <a:srgbClr val="0000FF"/>
                </a:solidFill>
              </a:rPr>
              <a:t>.</a:t>
            </a:r>
          </a:p>
          <a:p>
            <a:endParaRPr lang="en-GB" sz="1400" b="1" dirty="0">
              <a:solidFill>
                <a:srgbClr val="0000FF"/>
              </a:solidFill>
            </a:endParaRPr>
          </a:p>
          <a:p>
            <a:r>
              <a:rPr lang="en-GB" sz="2400" b="1" dirty="0">
                <a:solidFill>
                  <a:srgbClr val="0000FF"/>
                </a:solidFill>
              </a:rPr>
              <a:t>La </a:t>
            </a:r>
            <a:r>
              <a:rPr lang="en-GB" sz="2400" b="1" dirty="0" err="1">
                <a:solidFill>
                  <a:srgbClr val="0000FF"/>
                </a:solidFill>
              </a:rPr>
              <a:t>riduzione</a:t>
            </a:r>
            <a:r>
              <a:rPr lang="en-GB" sz="2400" b="1" dirty="0">
                <a:solidFill>
                  <a:srgbClr val="0000FF"/>
                </a:solidFill>
              </a:rPr>
              <a:t> del </a:t>
            </a:r>
            <a:r>
              <a:rPr lang="en-GB" sz="2400" b="1" dirty="0" err="1">
                <a:solidFill>
                  <a:srgbClr val="0000FF"/>
                </a:solidFill>
              </a:rPr>
              <a:t>valore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della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produzione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delle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costruzioni</a:t>
            </a:r>
            <a:r>
              <a:rPr lang="en-GB" sz="2400" b="1" dirty="0">
                <a:solidFill>
                  <a:srgbClr val="0000FF"/>
                </a:solidFill>
              </a:rPr>
              <a:t> è </a:t>
            </a:r>
            <a:r>
              <a:rPr lang="en-GB" sz="2400" b="1" dirty="0" err="1">
                <a:solidFill>
                  <a:srgbClr val="0000FF"/>
                </a:solidFill>
              </a:rPr>
              <a:t>stata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conseguenza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della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>
                <a:solidFill>
                  <a:srgbClr val="FF0000"/>
                </a:solidFill>
              </a:rPr>
              <a:t>forte </a:t>
            </a:r>
            <a:r>
              <a:rPr lang="en-GB" sz="2400" b="1" dirty="0" err="1">
                <a:solidFill>
                  <a:srgbClr val="FF0000"/>
                </a:solidFill>
              </a:rPr>
              <a:t>riduzione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delle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nuove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costruzioni</a:t>
            </a:r>
            <a:r>
              <a:rPr lang="en-GB" sz="2400" b="1" dirty="0">
                <a:solidFill>
                  <a:srgbClr val="0000FF"/>
                </a:solidFill>
              </a:rPr>
              <a:t>, </a:t>
            </a:r>
            <a:r>
              <a:rPr lang="en-GB" sz="2400" b="1" dirty="0" err="1">
                <a:solidFill>
                  <a:srgbClr val="0000FF"/>
                </a:solidFill>
              </a:rPr>
              <a:t>sia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residenziali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che</a:t>
            </a:r>
            <a:r>
              <a:rPr lang="en-GB" sz="2400" b="1" dirty="0">
                <a:solidFill>
                  <a:srgbClr val="0000FF"/>
                </a:solidFill>
              </a:rPr>
              <a:t> non </a:t>
            </a:r>
            <a:r>
              <a:rPr lang="en-GB" sz="2400" b="1" dirty="0" err="1">
                <a:solidFill>
                  <a:srgbClr val="0000FF"/>
                </a:solidFill>
              </a:rPr>
              <a:t>residenziali</a:t>
            </a:r>
            <a:r>
              <a:rPr lang="en-GB" sz="2400" b="1" dirty="0">
                <a:solidFill>
                  <a:srgbClr val="0000FF"/>
                </a:solidFill>
              </a:rPr>
              <a:t>.</a:t>
            </a:r>
          </a:p>
          <a:p>
            <a:endParaRPr lang="en-GB" sz="1400" b="1" dirty="0">
              <a:solidFill>
                <a:srgbClr val="0000FF"/>
              </a:solidFill>
            </a:endParaRPr>
          </a:p>
          <a:p>
            <a:r>
              <a:rPr lang="en-GB" sz="2400" b="1" dirty="0" err="1">
                <a:solidFill>
                  <a:srgbClr val="0000FF"/>
                </a:solidFill>
              </a:rPr>
              <a:t>Tuttavia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nel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periodo</a:t>
            </a:r>
            <a:r>
              <a:rPr lang="en-GB" sz="2400" b="1" dirty="0">
                <a:solidFill>
                  <a:srgbClr val="0000FF"/>
                </a:solidFill>
              </a:rPr>
              <a:t> 2007-2017 </a:t>
            </a:r>
            <a:r>
              <a:rPr lang="en-GB" sz="2400" b="1" dirty="0" err="1">
                <a:solidFill>
                  <a:srgbClr val="0000FF"/>
                </a:solidFill>
              </a:rPr>
              <a:t>l’incremento</a:t>
            </a:r>
            <a:r>
              <a:rPr lang="en-GB" sz="2400" b="1" dirty="0">
                <a:solidFill>
                  <a:srgbClr val="0000FF"/>
                </a:solidFill>
              </a:rPr>
              <a:t> del 12.4% del </a:t>
            </a:r>
            <a:r>
              <a:rPr lang="en-GB" sz="2400" b="1" dirty="0" err="1">
                <a:solidFill>
                  <a:srgbClr val="0000FF"/>
                </a:solidFill>
              </a:rPr>
              <a:t>valore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della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produzione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dovuta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agli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interventi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di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riqualificazione</a:t>
            </a:r>
            <a:r>
              <a:rPr lang="en-GB" sz="2400" b="1" dirty="0">
                <a:solidFill>
                  <a:srgbClr val="0000FF"/>
                </a:solidFill>
              </a:rPr>
              <a:t> ha </a:t>
            </a:r>
            <a:r>
              <a:rPr lang="en-GB" sz="2400" b="1" dirty="0" err="1">
                <a:solidFill>
                  <a:srgbClr val="0000FF"/>
                </a:solidFill>
              </a:rPr>
              <a:t>consentito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di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contenere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il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crollo</a:t>
            </a:r>
            <a:r>
              <a:rPr lang="en-GB" sz="2400" b="1" dirty="0">
                <a:solidFill>
                  <a:srgbClr val="0000FF"/>
                </a:solidFill>
              </a:rPr>
              <a:t> del </a:t>
            </a:r>
            <a:r>
              <a:rPr lang="en-GB" sz="2400" b="1" dirty="0" err="1">
                <a:solidFill>
                  <a:srgbClr val="0000FF"/>
                </a:solidFill>
              </a:rPr>
              <a:t>mercato</a:t>
            </a:r>
            <a:r>
              <a:rPr lang="en-GB" sz="2400" b="1" dirty="0">
                <a:solidFill>
                  <a:srgbClr val="0000FF"/>
                </a:solidFill>
              </a:rPr>
              <a:t>.</a:t>
            </a:r>
          </a:p>
          <a:p>
            <a:endParaRPr lang="en-GB" sz="1600" b="1" dirty="0">
              <a:solidFill>
                <a:srgbClr val="0000FF"/>
              </a:solidFill>
            </a:endParaRPr>
          </a:p>
          <a:p>
            <a:r>
              <a:rPr lang="en-GB" sz="2400" b="1" dirty="0" err="1">
                <a:solidFill>
                  <a:srgbClr val="0000FF"/>
                </a:solidFill>
              </a:rPr>
              <a:t>Nel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periodo</a:t>
            </a:r>
            <a:r>
              <a:rPr lang="en-GB" sz="2400" b="1" dirty="0">
                <a:solidFill>
                  <a:srgbClr val="0000FF"/>
                </a:solidFill>
              </a:rPr>
              <a:t> 2007-2017 la </a:t>
            </a:r>
            <a:r>
              <a:rPr lang="en-GB" sz="2400" b="1" dirty="0" err="1">
                <a:solidFill>
                  <a:srgbClr val="FF0000"/>
                </a:solidFill>
              </a:rPr>
              <a:t>riduzione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complessiva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>
                <a:solidFill>
                  <a:srgbClr val="0000FF"/>
                </a:solidFill>
              </a:rPr>
              <a:t>del </a:t>
            </a:r>
            <a:r>
              <a:rPr lang="en-GB" sz="2400" b="1" dirty="0" err="1">
                <a:solidFill>
                  <a:srgbClr val="0000FF"/>
                </a:solidFill>
              </a:rPr>
              <a:t>valore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della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produzione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delle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costruzioni</a:t>
            </a:r>
            <a:r>
              <a:rPr lang="en-GB" sz="2400" b="1" dirty="0">
                <a:solidFill>
                  <a:srgbClr val="0000FF"/>
                </a:solidFill>
              </a:rPr>
              <a:t> è </a:t>
            </a:r>
            <a:r>
              <a:rPr lang="en-GB" sz="2400" b="1" dirty="0" err="1">
                <a:solidFill>
                  <a:srgbClr val="0000FF"/>
                </a:solidFill>
              </a:rPr>
              <a:t>stata</a:t>
            </a:r>
            <a:r>
              <a:rPr lang="en-GB" sz="2400" b="1" dirty="0">
                <a:solidFill>
                  <a:srgbClr val="0000FF"/>
                </a:solidFill>
              </a:rPr>
              <a:t> del </a:t>
            </a:r>
            <a:r>
              <a:rPr lang="en-GB" sz="2400" b="1" dirty="0">
                <a:solidFill>
                  <a:srgbClr val="FF0000"/>
                </a:solidFill>
              </a:rPr>
              <a:t>11.9%</a:t>
            </a:r>
            <a:r>
              <a:rPr lang="en-GB" sz="2400" b="1" dirty="0">
                <a:solidFill>
                  <a:srgbClr val="0000FF"/>
                </a:solidFill>
              </a:rPr>
              <a:t>.</a:t>
            </a:r>
          </a:p>
          <a:p>
            <a:endParaRPr lang="en-GB" sz="2400" b="1" dirty="0">
              <a:solidFill>
                <a:srgbClr val="0000FF"/>
              </a:solidFill>
            </a:endParaRPr>
          </a:p>
          <a:p>
            <a:r>
              <a:rPr lang="en-GB" sz="2400" b="1" dirty="0">
                <a:solidFill>
                  <a:srgbClr val="0000FF"/>
                </a:solidFill>
              </a:rPr>
              <a:t>Le </a:t>
            </a:r>
            <a:r>
              <a:rPr lang="en-GB" sz="2400" b="1" dirty="0" err="1">
                <a:solidFill>
                  <a:srgbClr val="0000FF"/>
                </a:solidFill>
              </a:rPr>
              <a:t>grandi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imprese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di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costruzione</a:t>
            </a:r>
            <a:r>
              <a:rPr lang="en-GB" sz="2400" b="1" dirty="0">
                <a:solidFill>
                  <a:srgbClr val="0000FF"/>
                </a:solidFill>
              </a:rPr>
              <a:t> e </a:t>
            </a:r>
            <a:r>
              <a:rPr lang="en-GB" sz="2400" b="1" dirty="0" err="1">
                <a:solidFill>
                  <a:srgbClr val="0000FF"/>
                </a:solidFill>
              </a:rPr>
              <a:t>i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grandi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studi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di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progettazione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sono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rimasti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competitivi</a:t>
            </a:r>
            <a:r>
              <a:rPr lang="en-GB" sz="2400" b="1" dirty="0">
                <a:solidFill>
                  <a:srgbClr val="0000FF"/>
                </a:solidFill>
              </a:rPr>
              <a:t> grazie al </a:t>
            </a:r>
            <a:r>
              <a:rPr lang="en-GB" sz="2400" b="1" dirty="0" err="1">
                <a:solidFill>
                  <a:srgbClr val="FF0000"/>
                </a:solidFill>
              </a:rPr>
              <a:t>mercato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estero</a:t>
            </a:r>
            <a:r>
              <a:rPr lang="en-GB" sz="2400" b="1" dirty="0">
                <a:solidFill>
                  <a:srgbClr val="0000FF"/>
                </a:solidFill>
              </a:rPr>
              <a:t> e </a:t>
            </a:r>
            <a:r>
              <a:rPr lang="en-GB" sz="2400" b="1" dirty="0" err="1">
                <a:solidFill>
                  <a:srgbClr val="0000FF"/>
                </a:solidFill>
              </a:rPr>
              <a:t>alla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grande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credibilità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FF0000"/>
                </a:solidFill>
              </a:rPr>
              <a:t>internazionale</a:t>
            </a:r>
            <a:r>
              <a:rPr lang="en-GB" sz="2400" b="1" dirty="0">
                <a:solidFill>
                  <a:srgbClr val="FF0000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di</a:t>
            </a:r>
            <a:r>
              <a:rPr lang="en-GB" sz="2400" b="1" dirty="0">
                <a:solidFill>
                  <a:srgbClr val="0000FF"/>
                </a:solidFill>
              </a:rPr>
              <a:t> cui continua a </a:t>
            </a:r>
            <a:r>
              <a:rPr lang="en-GB" sz="2400" b="1" dirty="0" err="1">
                <a:solidFill>
                  <a:srgbClr val="0000FF"/>
                </a:solidFill>
              </a:rPr>
              <a:t>godere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l’ingegneria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civile</a:t>
            </a:r>
            <a:r>
              <a:rPr lang="en-GB" sz="2400" b="1" dirty="0">
                <a:solidFill>
                  <a:srgbClr val="0000FF"/>
                </a:solidFill>
              </a:rPr>
              <a:t> </a:t>
            </a:r>
            <a:r>
              <a:rPr lang="en-GB" sz="2400" b="1" dirty="0" err="1">
                <a:solidFill>
                  <a:srgbClr val="0000FF"/>
                </a:solidFill>
              </a:rPr>
              <a:t>italiana</a:t>
            </a:r>
            <a:r>
              <a:rPr lang="en-GB" sz="2400" b="1" dirty="0">
                <a:solidFill>
                  <a:srgbClr val="0000FF"/>
                </a:solidFill>
              </a:rPr>
              <a:t>.</a:t>
            </a:r>
          </a:p>
        </p:txBody>
      </p:sp>
      <p:sp>
        <p:nvSpPr>
          <p:cNvPr id="4" name="CasellaDiTesto 3"/>
          <p:cNvSpPr txBox="1"/>
          <p:nvPr/>
        </p:nvSpPr>
        <p:spPr>
          <a:xfrm>
            <a:off x="7715272" y="6357958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- 6/15 -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terzo_ponte_sul_bosforo_ASTALD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06" y="71414"/>
            <a:ext cx="4286280" cy="2857520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873981" y="2857496"/>
            <a:ext cx="24121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/>
              <a:t>Terzo</a:t>
            </a:r>
            <a:r>
              <a:rPr lang="en-GB" b="1" dirty="0"/>
              <a:t> Ponte </a:t>
            </a:r>
            <a:r>
              <a:rPr lang="en-GB" b="1" dirty="0" err="1"/>
              <a:t>sul</a:t>
            </a:r>
            <a:r>
              <a:rPr lang="en-GB" b="1" dirty="0"/>
              <a:t> </a:t>
            </a:r>
            <a:r>
              <a:rPr lang="en-GB" b="1" dirty="0" err="1"/>
              <a:t>Bosforo</a:t>
            </a:r>
            <a:endParaRPr lang="en-GB" b="1" dirty="0"/>
          </a:p>
        </p:txBody>
      </p:sp>
      <p:sp>
        <p:nvSpPr>
          <p:cNvPr id="5" name="CasellaDiTesto 4"/>
          <p:cNvSpPr txBox="1"/>
          <p:nvPr/>
        </p:nvSpPr>
        <p:spPr>
          <a:xfrm>
            <a:off x="5143504" y="2559602"/>
            <a:ext cx="35584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err="1"/>
              <a:t>Stadio</a:t>
            </a:r>
            <a:r>
              <a:rPr lang="en-GB" b="1" dirty="0"/>
              <a:t> </a:t>
            </a:r>
            <a:r>
              <a:rPr lang="en-GB" b="1" dirty="0" err="1"/>
              <a:t>Olimpico</a:t>
            </a:r>
            <a:r>
              <a:rPr lang="en-GB" b="1" dirty="0"/>
              <a:t> </a:t>
            </a:r>
            <a:r>
              <a:rPr lang="en-GB" b="1" dirty="0" err="1"/>
              <a:t>di</a:t>
            </a:r>
            <a:r>
              <a:rPr lang="en-GB" b="1" dirty="0"/>
              <a:t> </a:t>
            </a:r>
            <a:r>
              <a:rPr lang="en-GB" b="1" dirty="0" err="1"/>
              <a:t>Atene</a:t>
            </a:r>
            <a:r>
              <a:rPr lang="en-GB" b="1" dirty="0"/>
              <a:t> - CIMOLAI</a:t>
            </a:r>
          </a:p>
        </p:txBody>
      </p:sp>
      <p:pic>
        <p:nvPicPr>
          <p:cNvPr id="6" name="Immagine 5" descr="olympic-Atene–Grecia–2004-Cimolai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71414"/>
            <a:ext cx="4445032" cy="2500330"/>
          </a:xfrm>
          <a:prstGeom prst="rect">
            <a:avLst/>
          </a:prstGeom>
        </p:spPr>
      </p:pic>
      <p:pic>
        <p:nvPicPr>
          <p:cNvPr id="8" name="Immagine 7" descr="Kingdom_Centre_Ryad-tower_Impregilo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9105" y="3000372"/>
            <a:ext cx="4391292" cy="2928958"/>
          </a:xfrm>
          <a:prstGeom prst="rect">
            <a:avLst/>
          </a:prstGeom>
        </p:spPr>
      </p:pic>
      <p:pic>
        <p:nvPicPr>
          <p:cNvPr id="9" name="Immagine 8" descr="Ozman_Gazi_Bridge_Izmit_Turchia_ASTALDI_Italia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71406" y="3271094"/>
            <a:ext cx="4338797" cy="2658236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-32" y="6000768"/>
            <a:ext cx="45329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 err="1"/>
              <a:t>Ozman</a:t>
            </a:r>
            <a:r>
              <a:rPr lang="en-GB" b="1" dirty="0"/>
              <a:t> </a:t>
            </a:r>
            <a:r>
              <a:rPr lang="en-GB" b="1" dirty="0" err="1"/>
              <a:t>Gazi</a:t>
            </a:r>
            <a:r>
              <a:rPr lang="en-GB" b="1" dirty="0"/>
              <a:t> Bridge – </a:t>
            </a:r>
            <a:r>
              <a:rPr lang="en-GB" b="1" dirty="0" err="1"/>
              <a:t>Izmit</a:t>
            </a:r>
            <a:r>
              <a:rPr lang="en-GB" b="1" dirty="0"/>
              <a:t> (</a:t>
            </a:r>
            <a:r>
              <a:rPr lang="en-GB" b="1" dirty="0" err="1"/>
              <a:t>Turchia</a:t>
            </a:r>
            <a:r>
              <a:rPr lang="en-GB" b="1" dirty="0"/>
              <a:t>) - ASTALDI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4929190" y="6000768"/>
            <a:ext cx="3949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Kingdom Centre </a:t>
            </a:r>
            <a:r>
              <a:rPr lang="en-GB" b="1" dirty="0" err="1"/>
              <a:t>Ryad</a:t>
            </a:r>
            <a:r>
              <a:rPr lang="en-GB" b="1" dirty="0"/>
              <a:t> tower - </a:t>
            </a:r>
            <a:r>
              <a:rPr lang="en-GB" b="1" dirty="0" err="1"/>
              <a:t>Impregilo</a:t>
            </a:r>
            <a:endParaRPr lang="en-GB" b="1" dirty="0"/>
          </a:p>
        </p:txBody>
      </p:sp>
      <p:sp>
        <p:nvSpPr>
          <p:cNvPr id="12" name="CasellaDiTesto 11"/>
          <p:cNvSpPr txBox="1"/>
          <p:nvPr/>
        </p:nvSpPr>
        <p:spPr>
          <a:xfrm>
            <a:off x="7715272" y="6357958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- 7/15 -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 descr="Stadio_fnb-Johannesburg–Sud Africa – 2009 - Cimolai_Copertur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314" y="71414"/>
            <a:ext cx="8643966" cy="3691694"/>
          </a:xfrm>
          <a:prstGeom prst="rect">
            <a:avLst/>
          </a:prstGeom>
        </p:spPr>
      </p:pic>
      <p:sp>
        <p:nvSpPr>
          <p:cNvPr id="3" name="Rettangolo 2"/>
          <p:cNvSpPr/>
          <p:nvPr/>
        </p:nvSpPr>
        <p:spPr>
          <a:xfrm>
            <a:off x="357158" y="3744400"/>
            <a:ext cx="8501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b="1" dirty="0" err="1"/>
              <a:t>Copertura</a:t>
            </a:r>
            <a:r>
              <a:rPr lang="en-GB" b="1" dirty="0"/>
              <a:t> </a:t>
            </a:r>
            <a:r>
              <a:rPr lang="en-GB" b="1" dirty="0" err="1"/>
              <a:t>dello</a:t>
            </a:r>
            <a:r>
              <a:rPr lang="en-GB" b="1" dirty="0"/>
              <a:t> </a:t>
            </a:r>
            <a:r>
              <a:rPr lang="en-GB" b="1" dirty="0" err="1"/>
              <a:t>Stadio</a:t>
            </a:r>
            <a:r>
              <a:rPr lang="en-GB" b="1" dirty="0"/>
              <a:t> FNB – Johannesburg (</a:t>
            </a:r>
            <a:r>
              <a:rPr lang="en-GB" b="1" dirty="0" err="1"/>
              <a:t>Sud</a:t>
            </a:r>
            <a:r>
              <a:rPr lang="en-GB" b="1" dirty="0"/>
              <a:t> Africa) – </a:t>
            </a:r>
            <a:r>
              <a:rPr lang="en-GB" b="1" dirty="0" err="1"/>
              <a:t>Cimolai</a:t>
            </a:r>
            <a:r>
              <a:rPr lang="en-GB" b="1" dirty="0"/>
              <a:t> (2009)</a:t>
            </a:r>
          </a:p>
        </p:txBody>
      </p:sp>
      <p:pic>
        <p:nvPicPr>
          <p:cNvPr id="4" name="Immagine 3" descr="TELESCOPIO E-ELT-Cile-Cimola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4214818"/>
            <a:ext cx="4357686" cy="1861095"/>
          </a:xfrm>
          <a:prstGeom prst="rect">
            <a:avLst/>
          </a:prstGeom>
        </p:spPr>
      </p:pic>
      <p:sp>
        <p:nvSpPr>
          <p:cNvPr id="5" name="Rettangolo 4"/>
          <p:cNvSpPr/>
          <p:nvPr/>
        </p:nvSpPr>
        <p:spPr>
          <a:xfrm>
            <a:off x="571472" y="6029286"/>
            <a:ext cx="34990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000" b="1" dirty="0" err="1"/>
              <a:t>Telescopio</a:t>
            </a:r>
            <a:r>
              <a:rPr lang="en-GB" sz="2000" b="1" dirty="0"/>
              <a:t> E-ELT (</a:t>
            </a:r>
            <a:r>
              <a:rPr lang="en-GB" sz="2000" b="1" dirty="0" err="1"/>
              <a:t>Cile</a:t>
            </a:r>
            <a:r>
              <a:rPr lang="en-GB" sz="2000" b="1" dirty="0"/>
              <a:t>) - </a:t>
            </a:r>
            <a:r>
              <a:rPr lang="en-GB" sz="2000" b="1" dirty="0" err="1"/>
              <a:t>Cimolai</a:t>
            </a:r>
            <a:endParaRPr lang="en-GB" sz="2000" b="1" dirty="0"/>
          </a:p>
        </p:txBody>
      </p:sp>
      <p:pic>
        <p:nvPicPr>
          <p:cNvPr id="6" name="Immagine 5" descr="VOLGOGRAD-arena-Russia–2018_Cimolai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43438" y="4214818"/>
            <a:ext cx="4349006" cy="1857388"/>
          </a:xfrm>
          <a:prstGeom prst="rect">
            <a:avLst/>
          </a:prstGeom>
        </p:spPr>
      </p:pic>
      <p:sp>
        <p:nvSpPr>
          <p:cNvPr id="7" name="Rettangolo 6"/>
          <p:cNvSpPr/>
          <p:nvPr/>
        </p:nvSpPr>
        <p:spPr>
          <a:xfrm>
            <a:off x="4714876" y="6072206"/>
            <a:ext cx="400327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b="1" dirty="0"/>
              <a:t>Volgograd Arena (Russia) </a:t>
            </a:r>
            <a:r>
              <a:rPr lang="en-GB" b="1" dirty="0" err="1"/>
              <a:t>Cimolai</a:t>
            </a:r>
            <a:r>
              <a:rPr lang="en-GB" b="1" dirty="0"/>
              <a:t> (2018)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7715272" y="6357958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- 8/15 -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696333" y="5019272"/>
            <a:ext cx="787619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600" b="1" dirty="0"/>
              <a:t>FONTE: CRESME Centro </a:t>
            </a:r>
            <a:r>
              <a:rPr lang="en-GB" sz="1600" b="1" dirty="0" err="1"/>
              <a:t>Ricerche</a:t>
            </a:r>
            <a:r>
              <a:rPr lang="en-GB" sz="1600" b="1" dirty="0"/>
              <a:t> </a:t>
            </a:r>
            <a:r>
              <a:rPr lang="en-GB" sz="1600" b="1" dirty="0" err="1"/>
              <a:t>Economiche</a:t>
            </a:r>
            <a:r>
              <a:rPr lang="en-GB" sz="1600" b="1" dirty="0"/>
              <a:t>, </a:t>
            </a:r>
            <a:r>
              <a:rPr lang="en-GB" sz="1600" b="1" dirty="0" err="1"/>
              <a:t>Sociologiche</a:t>
            </a:r>
            <a:r>
              <a:rPr lang="en-GB" sz="1600" b="1" dirty="0"/>
              <a:t> e </a:t>
            </a:r>
            <a:r>
              <a:rPr lang="en-GB" sz="1600" b="1" dirty="0" err="1"/>
              <a:t>di</a:t>
            </a:r>
            <a:r>
              <a:rPr lang="en-GB" sz="1600" b="1" dirty="0"/>
              <a:t> </a:t>
            </a:r>
            <a:r>
              <a:rPr lang="en-GB" sz="1600" b="1" dirty="0" err="1"/>
              <a:t>Mercato</a:t>
            </a:r>
            <a:r>
              <a:rPr lang="en-GB" sz="1600" b="1" dirty="0"/>
              <a:t> </a:t>
            </a:r>
            <a:r>
              <a:rPr lang="en-GB" sz="1600" b="1" dirty="0" err="1"/>
              <a:t>nell’Edilizia</a:t>
            </a:r>
            <a:r>
              <a:rPr lang="en-GB" sz="1600" b="1" dirty="0"/>
              <a:t> (2012)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785794"/>
            <a:ext cx="7539722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CasellaDiTesto 3"/>
          <p:cNvSpPr txBox="1"/>
          <p:nvPr/>
        </p:nvSpPr>
        <p:spPr>
          <a:xfrm>
            <a:off x="71406" y="38377"/>
            <a:ext cx="36198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LE COSTRUZIONI ESISTENTI</a:t>
            </a:r>
          </a:p>
        </p:txBody>
      </p:sp>
      <p:sp>
        <p:nvSpPr>
          <p:cNvPr id="5" name="CasellaDiTesto 4"/>
          <p:cNvSpPr txBox="1"/>
          <p:nvPr/>
        </p:nvSpPr>
        <p:spPr>
          <a:xfrm>
            <a:off x="2582967" y="457122"/>
            <a:ext cx="39892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000" b="1" dirty="0">
                <a:solidFill>
                  <a:srgbClr val="0000FF"/>
                </a:solidFill>
              </a:rPr>
              <a:t>STOCK PER EPOCA DI COSTRUZIONE</a:t>
            </a:r>
          </a:p>
        </p:txBody>
      </p:sp>
      <p:sp>
        <p:nvSpPr>
          <p:cNvPr id="6" name="Rettangolo 5"/>
          <p:cNvSpPr/>
          <p:nvPr/>
        </p:nvSpPr>
        <p:spPr>
          <a:xfrm>
            <a:off x="214282" y="5434628"/>
            <a:ext cx="871543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b="1" dirty="0">
                <a:solidFill>
                  <a:srgbClr val="0000FF"/>
                </a:solidFill>
              </a:rPr>
              <a:t>Con la </a:t>
            </a:r>
            <a:r>
              <a:rPr lang="it-IT" b="1" dirty="0">
                <a:solidFill>
                  <a:srgbClr val="FF0000"/>
                </a:solidFill>
              </a:rPr>
              <a:t>legge n.64 del 2 febbraio 1974 </a:t>
            </a:r>
            <a:r>
              <a:rPr lang="it-IT" b="1" dirty="0">
                <a:solidFill>
                  <a:srgbClr val="0000FF"/>
                </a:solidFill>
              </a:rPr>
              <a:t>si approva il </a:t>
            </a:r>
            <a:r>
              <a:rPr lang="it-IT" b="1" dirty="0">
                <a:solidFill>
                  <a:srgbClr val="FF0000"/>
                </a:solidFill>
              </a:rPr>
              <a:t>primo documento </a:t>
            </a:r>
            <a:r>
              <a:rPr lang="it-IT" b="1" dirty="0">
                <a:solidFill>
                  <a:srgbClr val="0000FF"/>
                </a:solidFill>
              </a:rPr>
              <a:t>che prevede una </a:t>
            </a:r>
            <a:r>
              <a:rPr lang="it-IT" b="1" dirty="0">
                <a:solidFill>
                  <a:srgbClr val="FF0000"/>
                </a:solidFill>
              </a:rPr>
              <a:t>classificazione sismica </a:t>
            </a:r>
            <a:r>
              <a:rPr lang="it-IT" b="1" dirty="0">
                <a:solidFill>
                  <a:srgbClr val="0000FF"/>
                </a:solidFill>
              </a:rPr>
              <a:t>nazionale del territorio e si iniziano a definire le </a:t>
            </a:r>
            <a:r>
              <a:rPr lang="it-IT" b="1" dirty="0">
                <a:solidFill>
                  <a:srgbClr val="FF0000"/>
                </a:solidFill>
              </a:rPr>
              <a:t>prime norme tecniche</a:t>
            </a:r>
            <a:r>
              <a:rPr lang="it-IT" b="1" dirty="0">
                <a:solidFill>
                  <a:srgbClr val="0000FF"/>
                </a:solidFill>
              </a:rPr>
              <a:t>.</a:t>
            </a:r>
          </a:p>
          <a:p>
            <a:r>
              <a:rPr lang="it-IT" b="1" dirty="0">
                <a:solidFill>
                  <a:srgbClr val="0000FF"/>
                </a:solidFill>
              </a:rPr>
              <a:t>Oltre il </a:t>
            </a:r>
            <a:r>
              <a:rPr lang="it-IT" b="1" dirty="0">
                <a:solidFill>
                  <a:srgbClr val="FF0000"/>
                </a:solidFill>
              </a:rPr>
              <a:t>60%</a:t>
            </a:r>
            <a:r>
              <a:rPr lang="it-IT" b="1" dirty="0">
                <a:solidFill>
                  <a:srgbClr val="0000FF"/>
                </a:solidFill>
              </a:rPr>
              <a:t> del patrimonio edilizio italiano è </a:t>
            </a:r>
            <a:r>
              <a:rPr lang="it-IT" b="1" dirty="0" err="1">
                <a:solidFill>
                  <a:srgbClr val="0000FF"/>
                </a:solidFill>
              </a:rPr>
              <a:t>antecendente</a:t>
            </a:r>
            <a:r>
              <a:rPr lang="it-IT" b="1" dirty="0">
                <a:solidFill>
                  <a:srgbClr val="0000FF"/>
                </a:solidFill>
              </a:rPr>
              <a:t> il 1974.</a:t>
            </a:r>
            <a:endParaRPr lang="en-GB" b="1" dirty="0">
              <a:solidFill>
                <a:srgbClr val="0000FF"/>
              </a:solidFill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7715272" y="6357958"/>
            <a:ext cx="12144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FF0000"/>
                </a:solidFill>
              </a:rPr>
              <a:t>- 9/15 -</a:t>
            </a:r>
            <a:endParaRPr lang="en-GB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391</TotalTime>
  <Words>947</Words>
  <Application>Microsoft Office PowerPoint</Application>
  <PresentationFormat>Presentazione su schermo (4:3)</PresentationFormat>
  <Paragraphs>114</Paragraphs>
  <Slides>15</Slides>
  <Notes>0</Notes>
  <HiddenSlides>0</HiddenSlides>
  <MMClips>0</MMClips>
  <ScaleCrop>false</ScaleCrop>
  <HeadingPairs>
    <vt:vector size="8" baseType="variant">
      <vt:variant>
        <vt:lpstr>Caratteri utilizzati</vt:lpstr>
      </vt:variant>
      <vt:variant>
        <vt:i4>2</vt:i4>
      </vt:variant>
      <vt:variant>
        <vt:lpstr>Tema</vt:lpstr>
      </vt:variant>
      <vt:variant>
        <vt:i4>1</vt:i4>
      </vt:variant>
      <vt:variant>
        <vt:lpstr>Server OLE incorporati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19" baseType="lpstr">
      <vt:lpstr>Arial</vt:lpstr>
      <vt:lpstr>Calibri</vt:lpstr>
      <vt:lpstr>Tema di Office</vt:lpstr>
      <vt:lpstr>Equation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Vincenzo Piluso</dc:creator>
  <cp:lastModifiedBy>RIno Cuccurullo</cp:lastModifiedBy>
  <cp:revision>42</cp:revision>
  <dcterms:created xsi:type="dcterms:W3CDTF">2019-10-19T07:54:59Z</dcterms:created>
  <dcterms:modified xsi:type="dcterms:W3CDTF">2019-11-02T11:17:01Z</dcterms:modified>
</cp:coreProperties>
</file>