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56" r:id="rId1"/>
  </p:sldMasterIdLst>
  <p:notesMasterIdLst>
    <p:notesMasterId r:id="rId22"/>
  </p:notesMasterIdLst>
  <p:handoutMasterIdLst>
    <p:handoutMasterId r:id="rId23"/>
  </p:handoutMasterIdLst>
  <p:sldIdLst>
    <p:sldId id="315" r:id="rId2"/>
    <p:sldId id="317" r:id="rId3"/>
    <p:sldId id="272" r:id="rId4"/>
    <p:sldId id="328" r:id="rId5"/>
    <p:sldId id="329" r:id="rId6"/>
    <p:sldId id="277" r:id="rId7"/>
    <p:sldId id="318" r:id="rId8"/>
    <p:sldId id="319" r:id="rId9"/>
    <p:sldId id="320" r:id="rId10"/>
    <p:sldId id="321" r:id="rId11"/>
    <p:sldId id="322" r:id="rId12"/>
    <p:sldId id="323" r:id="rId13"/>
    <p:sldId id="324" r:id="rId14"/>
    <p:sldId id="325" r:id="rId15"/>
    <p:sldId id="326" r:id="rId16"/>
    <p:sldId id="327" r:id="rId17"/>
    <p:sldId id="331" r:id="rId18"/>
    <p:sldId id="330" r:id="rId19"/>
    <p:sldId id="332" r:id="rId20"/>
    <p:sldId id="333" r:id="rId21"/>
  </p:sldIdLst>
  <p:sldSz cx="9144000" cy="5715000" type="screen16x10"/>
  <p:notesSz cx="7099300" cy="102346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OZs9MsaR+dwBa81wdMT8Yg==" hashData="8byOemrODI3CP9mBQLpyn3piwlCfXEUo8dmRYdtokioIHV+0b8RVj+nA4Y5ecg4mXNmGVgkpf5mSgHZMqM0HXQ=="/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6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A725"/>
    <a:srgbClr val="2DC92D"/>
    <a:srgbClr val="FE0000"/>
    <a:srgbClr val="0000FF"/>
    <a:srgbClr val="0000FE"/>
    <a:srgbClr val="D1CC00"/>
    <a:srgbClr val="FF9C9B"/>
    <a:srgbClr val="FFC4C3"/>
    <a:srgbClr val="EA9FB6"/>
    <a:srgbClr val="FFFF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Stile chiaro 1 - Color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Stile chi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301B821-A1FF-4177-AEE7-76D212191A09}" styleName="Stile medio 1 - Color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3" autoAdjust="0"/>
    <p:restoredTop sz="94004" autoAdjust="0"/>
  </p:normalViewPr>
  <p:slideViewPr>
    <p:cSldViewPr snapToGrid="0" snapToObjects="1">
      <p:cViewPr varScale="1">
        <p:scale>
          <a:sx n="74" d="100"/>
          <a:sy n="74" d="100"/>
        </p:scale>
        <p:origin x="968" y="40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0" y="-20039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>
        <p:scale>
          <a:sx n="100" d="100"/>
          <a:sy n="100" d="100"/>
        </p:scale>
        <p:origin x="1134" y="-1137"/>
      </p:cViewPr>
      <p:guideLst>
        <p:guide orient="horz" pos="3224"/>
        <p:guide pos="2236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6363" cy="511731"/>
          </a:xfrm>
          <a:prstGeom prst="rect">
            <a:avLst/>
          </a:prstGeom>
        </p:spPr>
        <p:txBody>
          <a:bodyPr vert="horz" lIns="99036" tIns="49518" rIns="99036" bIns="4951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4021295" y="1"/>
            <a:ext cx="3076363" cy="511731"/>
          </a:xfrm>
          <a:prstGeom prst="rect">
            <a:avLst/>
          </a:prstGeom>
        </p:spPr>
        <p:txBody>
          <a:bodyPr vert="horz" lIns="99036" tIns="49518" rIns="99036" bIns="49518" rtlCol="0"/>
          <a:lstStyle>
            <a:lvl1pPr algn="r">
              <a:defRPr sz="1300"/>
            </a:lvl1pPr>
          </a:lstStyle>
          <a:p>
            <a:fld id="{A3A710CB-D68B-4ECD-B63A-D37A0FE5AD83}" type="datetimeFigureOut">
              <a:rPr lang="en-US" smtClean="0"/>
              <a:t>02-Nov-19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1" y="9721107"/>
            <a:ext cx="3076363" cy="511731"/>
          </a:xfrm>
          <a:prstGeom prst="rect">
            <a:avLst/>
          </a:prstGeom>
        </p:spPr>
        <p:txBody>
          <a:bodyPr vert="horz" lIns="99036" tIns="49518" rIns="99036" bIns="4951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4021295" y="9721107"/>
            <a:ext cx="3076363" cy="511731"/>
          </a:xfrm>
          <a:prstGeom prst="rect">
            <a:avLst/>
          </a:prstGeom>
        </p:spPr>
        <p:txBody>
          <a:bodyPr vert="horz" lIns="99036" tIns="49518" rIns="99036" bIns="49518" rtlCol="0" anchor="b"/>
          <a:lstStyle>
            <a:lvl1pPr algn="r">
              <a:defRPr sz="1300"/>
            </a:lvl1pPr>
          </a:lstStyle>
          <a:p>
            <a:fld id="{B762B09C-F1B7-4164-956F-C5078A34349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1014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6363" cy="511731"/>
          </a:xfrm>
          <a:prstGeom prst="rect">
            <a:avLst/>
          </a:prstGeom>
        </p:spPr>
        <p:txBody>
          <a:bodyPr vert="horz" lIns="99036" tIns="49518" rIns="99036" bIns="49518" rtlCol="0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4021295" y="1"/>
            <a:ext cx="3076363" cy="511731"/>
          </a:xfrm>
          <a:prstGeom prst="rect">
            <a:avLst/>
          </a:prstGeom>
        </p:spPr>
        <p:txBody>
          <a:bodyPr vert="horz" lIns="99036" tIns="49518" rIns="99036" bIns="49518" rtlCol="0"/>
          <a:lstStyle>
            <a:lvl1pPr algn="r">
              <a:defRPr sz="1300"/>
            </a:lvl1pPr>
          </a:lstStyle>
          <a:p>
            <a:fld id="{C5935D1E-0D47-4659-BF7E-E3FE532ABDF4}" type="datetimeFigureOut">
              <a:rPr lang="it-IT" smtClean="0"/>
              <a:pPr/>
              <a:t>02/11/2019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768350"/>
            <a:ext cx="6134100" cy="3835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36" tIns="49518" rIns="99036" bIns="49518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36" tIns="49518" rIns="99036" bIns="49518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6363" cy="511731"/>
          </a:xfrm>
          <a:prstGeom prst="rect">
            <a:avLst/>
          </a:prstGeom>
        </p:spPr>
        <p:txBody>
          <a:bodyPr vert="horz" lIns="99036" tIns="49518" rIns="99036" bIns="49518" rtlCol="0" anchor="b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4021295" y="9721107"/>
            <a:ext cx="3076363" cy="511731"/>
          </a:xfrm>
          <a:prstGeom prst="rect">
            <a:avLst/>
          </a:prstGeom>
        </p:spPr>
        <p:txBody>
          <a:bodyPr vert="horz" lIns="99036" tIns="49518" rIns="99036" bIns="49518" rtlCol="0" anchor="b"/>
          <a:lstStyle>
            <a:lvl1pPr algn="r">
              <a:defRPr sz="1300"/>
            </a:lvl1pPr>
          </a:lstStyle>
          <a:p>
            <a:fld id="{7294955F-7AD0-49A9-94B1-62B5205F5FF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0801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94955F-7AD0-49A9-94B1-62B5205F5FF8}" type="slidenum">
              <a:rPr lang="it-IT" smtClean="0"/>
              <a:pPr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44405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94955F-7AD0-49A9-94B1-62B5205F5FF8}" type="slidenum">
              <a:rPr lang="it-IT" smtClean="0"/>
              <a:pPr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11976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94955F-7AD0-49A9-94B1-62B5205F5FF8}" type="slidenum">
              <a:rPr lang="it-IT" smtClean="0"/>
              <a:pPr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8130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>
                <a:solidFill>
                  <a:schemeClr val="accent1"/>
                </a:solidFill>
              </a:rPr>
              <a:t>Manager</a:t>
            </a:r>
          </a:p>
          <a:p>
            <a:r>
              <a:rPr lang="it-IT" dirty="0">
                <a:solidFill>
                  <a:schemeClr val="accent1"/>
                </a:solidFill>
              </a:rPr>
              <a:t>Economisti</a:t>
            </a:r>
          </a:p>
          <a:p>
            <a:r>
              <a:rPr lang="it-IT" dirty="0">
                <a:solidFill>
                  <a:schemeClr val="accent1"/>
                </a:solidFill>
              </a:rPr>
              <a:t>Giuristi</a:t>
            </a:r>
          </a:p>
          <a:p>
            <a:r>
              <a:rPr lang="it-IT" dirty="0">
                <a:solidFill>
                  <a:schemeClr val="accent1"/>
                </a:solidFill>
              </a:rPr>
              <a:t>Giuslavoristi</a:t>
            </a:r>
          </a:p>
          <a:p>
            <a:r>
              <a:rPr lang="it-IT" dirty="0">
                <a:solidFill>
                  <a:schemeClr val="accent1"/>
                </a:solidFill>
              </a:rPr>
              <a:t>Sindacalisti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94955F-7AD0-49A9-94B1-62B5205F5FF8}" type="slidenum">
              <a:rPr lang="it-IT" smtClean="0"/>
              <a:pPr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2700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zion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e 3"/>
          <p:cNvSpPr/>
          <p:nvPr userDrawn="1"/>
        </p:nvSpPr>
        <p:spPr>
          <a:xfrm>
            <a:off x="83371" y="5222519"/>
            <a:ext cx="456661" cy="458324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ttangolo 4"/>
          <p:cNvSpPr/>
          <p:nvPr userDrawn="1"/>
        </p:nvSpPr>
        <p:spPr>
          <a:xfrm>
            <a:off x="0" y="5394346"/>
            <a:ext cx="9144000" cy="3206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itchFamily="34" charset="0"/>
            </a:endParaRPr>
          </a:p>
        </p:txBody>
      </p:sp>
      <p:cxnSp>
        <p:nvCxnSpPr>
          <p:cNvPr id="6" name="Connettore 1 5"/>
          <p:cNvCxnSpPr/>
          <p:nvPr userDrawn="1"/>
        </p:nvCxnSpPr>
        <p:spPr>
          <a:xfrm>
            <a:off x="0" y="5394346"/>
            <a:ext cx="9144000" cy="0"/>
          </a:xfrm>
          <a:prstGeom prst="line">
            <a:avLst/>
          </a:prstGeom>
          <a:ln w="38100">
            <a:solidFill>
              <a:schemeClr val="accent1"/>
            </a:solidFill>
          </a:ln>
          <a:effec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itolo 23"/>
          <p:cNvSpPr txBox="1">
            <a:spLocks/>
          </p:cNvSpPr>
          <p:nvPr userDrawn="1"/>
        </p:nvSpPr>
        <p:spPr>
          <a:xfrm>
            <a:off x="645032" y="5394346"/>
            <a:ext cx="4948943" cy="315860"/>
          </a:xfrm>
          <a:prstGeom prst="rect">
            <a:avLst/>
          </a:prstGeom>
          <a:ln>
            <a:noFill/>
          </a:ln>
        </p:spPr>
        <p:txBody>
          <a:bodyPr vert="horz" lIns="0" tIns="0" rIns="0" bIns="0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1300" i="1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</a:rPr>
              <a:t>Job in Campus 2019 – </a:t>
            </a:r>
            <a:r>
              <a:rPr lang="en-US" sz="1300" i="1" dirty="0" err="1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</a:rPr>
              <a:t>L'esperto</a:t>
            </a:r>
            <a:r>
              <a:rPr lang="en-US" sz="1300" i="1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</a:rPr>
              <a:t> di AI </a:t>
            </a:r>
            <a:r>
              <a:rPr lang="it-IT" sz="1300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</a:rPr>
              <a:t>| Francesco Tortorella</a:t>
            </a:r>
          </a:p>
        </p:txBody>
      </p:sp>
      <p:sp>
        <p:nvSpPr>
          <p:cNvPr id="15" name="Titolo 14"/>
          <p:cNvSpPr>
            <a:spLocks noGrp="1"/>
          </p:cNvSpPr>
          <p:nvPr>
            <p:ph type="title" hasCustomPrompt="1"/>
          </p:nvPr>
        </p:nvSpPr>
        <p:spPr>
          <a:xfrm>
            <a:off x="628650" y="178627"/>
            <a:ext cx="7886700" cy="5043891"/>
          </a:xfrm>
          <a:prstGeom prst="rect">
            <a:avLst/>
          </a:prstGeom>
        </p:spPr>
        <p:txBody>
          <a:bodyPr anchor="ctr" anchorCtr="0"/>
          <a:lstStyle>
            <a:lvl1pPr algn="ctr">
              <a:defRPr sz="4000">
                <a:latin typeface="Trebuchet MS" panose="020B0603020202020204" pitchFamily="34" charset="0"/>
              </a:defRPr>
            </a:lvl1pPr>
          </a:lstStyle>
          <a:p>
            <a:r>
              <a:rPr lang="it-IT" dirty="0"/>
              <a:t>Titolo</a:t>
            </a:r>
            <a:endParaRPr lang="en-US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84B2C530-933E-449A-B019-F3EE6E126C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701" y="5222519"/>
            <a:ext cx="432000" cy="43200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sercizi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olo 7"/>
          <p:cNvSpPr txBox="1">
            <a:spLocks/>
          </p:cNvSpPr>
          <p:nvPr userDrawn="1"/>
        </p:nvSpPr>
        <p:spPr>
          <a:xfrm>
            <a:off x="0" y="120746"/>
            <a:ext cx="9147470" cy="582203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  <a:alpha val="76000"/>
            </a:schemeClr>
          </a:solidFill>
          <a:ln w="19050">
            <a:noFill/>
          </a:ln>
        </p:spPr>
        <p:txBody>
          <a:bodyPr lIns="180000" rIns="72000" bIns="46800" anchor="ctr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400" b="0" kern="120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endParaRPr lang="it-IT"/>
          </a:p>
        </p:txBody>
      </p:sp>
      <p:sp>
        <p:nvSpPr>
          <p:cNvPr id="9" name="Ovale 8"/>
          <p:cNvSpPr/>
          <p:nvPr userDrawn="1"/>
        </p:nvSpPr>
        <p:spPr>
          <a:xfrm>
            <a:off x="83370" y="5222519"/>
            <a:ext cx="456661" cy="458324"/>
          </a:xfrm>
          <a:prstGeom prst="ellipse">
            <a:avLst/>
          </a:prstGeom>
          <a:noFill/>
          <a:ln w="38100">
            <a:solidFill>
              <a:srgbClr val="A4A4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ttangolo 9"/>
          <p:cNvSpPr/>
          <p:nvPr userDrawn="1"/>
        </p:nvSpPr>
        <p:spPr>
          <a:xfrm>
            <a:off x="0" y="5394346"/>
            <a:ext cx="9144000" cy="320654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46000">
                <a:schemeClr val="bg1">
                  <a:lumMod val="6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0" y="5394346"/>
            <a:ext cx="9144000" cy="0"/>
          </a:xfrm>
          <a:prstGeom prst="line">
            <a:avLst/>
          </a:prstGeom>
          <a:ln w="38100">
            <a:solidFill>
              <a:srgbClr val="A4A4A4"/>
            </a:solidFill>
          </a:ln>
          <a:effec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Titolo 23"/>
          <p:cNvSpPr txBox="1">
            <a:spLocks/>
          </p:cNvSpPr>
          <p:nvPr userDrawn="1"/>
        </p:nvSpPr>
        <p:spPr>
          <a:xfrm>
            <a:off x="645033" y="5394346"/>
            <a:ext cx="5424073" cy="315860"/>
          </a:xfrm>
          <a:prstGeom prst="rect">
            <a:avLst/>
          </a:prstGeom>
          <a:ln>
            <a:noFill/>
          </a:ln>
        </p:spPr>
        <p:txBody>
          <a:bodyPr vert="horz" lIns="0" tIns="0" rIns="0" bIns="0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13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MI – Topic Name </a:t>
            </a:r>
            <a:r>
              <a:rPr lang="it-IT" sz="1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– A.A. 2019-2020 | Francesco Tortorella</a:t>
            </a:r>
          </a:p>
        </p:txBody>
      </p:sp>
      <p:sp>
        <p:nvSpPr>
          <p:cNvPr id="14" name="Rettangolo 13"/>
          <p:cNvSpPr/>
          <p:nvPr userDrawn="1"/>
        </p:nvSpPr>
        <p:spPr>
          <a:xfrm>
            <a:off x="8450582" y="5394348"/>
            <a:ext cx="662736" cy="3127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r"/>
            <a:fld id="{7E299ACB-13A6-4434-8433-AB280771EF2D}" type="slidenum">
              <a:rPr lang="en-US" sz="12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‹N›</a:t>
            </a:fld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/25</a:t>
            </a:r>
            <a:endParaRPr 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16" name="Segnaposto testo 15"/>
          <p:cNvSpPr>
            <a:spLocks noGrp="1"/>
          </p:cNvSpPr>
          <p:nvPr>
            <p:ph type="body" sz="quarter" idx="10"/>
          </p:nvPr>
        </p:nvSpPr>
        <p:spPr>
          <a:xfrm>
            <a:off x="206644" y="774050"/>
            <a:ext cx="8658387" cy="4448468"/>
          </a:xfrm>
          <a:prstGeom prst="rect">
            <a:avLst/>
          </a:prstGeom>
        </p:spPr>
        <p:txBody>
          <a:bodyPr lIns="0" tIns="108000" rIns="0">
            <a:noAutofit/>
          </a:bodyPr>
          <a:lstStyle>
            <a:lvl1pPr algn="just">
              <a:spcAft>
                <a:spcPts val="300"/>
              </a:spcAft>
              <a:buClr>
                <a:srgbClr val="A4A4A4"/>
              </a:buClr>
              <a:defRPr sz="2000">
                <a:latin typeface="Calibri Light" panose="020F0302020204030204" pitchFamily="34" charset="0"/>
              </a:defRPr>
            </a:lvl1pPr>
            <a:lvl2pPr marL="640080" indent="-246888" algn="just">
              <a:spcAft>
                <a:spcPts val="300"/>
              </a:spcAft>
              <a:buClr>
                <a:srgbClr val="A4A4A4"/>
              </a:buClr>
              <a:buFont typeface="Symbol" panose="05050102010706020507" pitchFamily="18" charset="2"/>
              <a:buChar char="-"/>
              <a:defRPr sz="1800">
                <a:latin typeface="Calibri Light" panose="020F0302020204030204" pitchFamily="34" charset="0"/>
              </a:defRPr>
            </a:lvl2pPr>
            <a:lvl3pPr marL="914400" indent="-246888" algn="just">
              <a:spcAft>
                <a:spcPts val="300"/>
              </a:spcAft>
              <a:buClr>
                <a:srgbClr val="A4A4A4"/>
              </a:buClr>
              <a:buFont typeface="Wingdings" panose="05000000000000000000" pitchFamily="2" charset="2"/>
              <a:buChar char="§"/>
              <a:defRPr sz="1600">
                <a:latin typeface="Calibri Light" panose="020F0302020204030204" pitchFamily="34" charset="0"/>
              </a:defRPr>
            </a:lvl3pPr>
            <a:lvl4pPr>
              <a:defRPr sz="1600">
                <a:latin typeface="Calibri Light" panose="020F0302020204030204" pitchFamily="34" charset="0"/>
              </a:defRPr>
            </a:lvl4pPr>
            <a:lvl5pPr>
              <a:defRPr sz="1600">
                <a:latin typeface="Calibri Light" panose="020F0302020204030204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</p:txBody>
      </p:sp>
      <p:sp>
        <p:nvSpPr>
          <p:cNvPr id="8" name="Titolo 7"/>
          <p:cNvSpPr>
            <a:spLocks noGrp="1"/>
          </p:cNvSpPr>
          <p:nvPr>
            <p:ph type="title" hasCustomPrompt="1"/>
          </p:nvPr>
        </p:nvSpPr>
        <p:spPr>
          <a:xfrm>
            <a:off x="-3470" y="120746"/>
            <a:ext cx="9147470" cy="582203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txBody>
          <a:bodyPr lIns="180000" rIns="72000" bIns="46800" anchor="ctr" anchorCtr="0">
            <a:normAutofit/>
          </a:bodyPr>
          <a:lstStyle>
            <a:lvl1pPr algn="l">
              <a:defRPr sz="2800" b="0">
                <a:solidFill>
                  <a:schemeClr val="tx1"/>
                </a:solidFill>
                <a:effectLst/>
                <a:latin typeface="Calibri Light" panose="020F0302020204030204" pitchFamily="34" charset="0"/>
              </a:defRPr>
            </a:lvl1pPr>
          </a:lstStyle>
          <a:p>
            <a:r>
              <a:rPr lang="it-IT"/>
              <a:t>Fare clic qui per inserire il titolo</a:t>
            </a:r>
            <a:endParaRPr lang="it-IT" dirty="0"/>
          </a:p>
        </p:txBody>
      </p:sp>
      <p:cxnSp>
        <p:nvCxnSpPr>
          <p:cNvPr id="15" name="Connettore 1 14"/>
          <p:cNvCxnSpPr/>
          <p:nvPr userDrawn="1"/>
        </p:nvCxnSpPr>
        <p:spPr>
          <a:xfrm flipV="1">
            <a:off x="-3470" y="120746"/>
            <a:ext cx="9147470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  <a:alpha val="4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ttore 1 2"/>
          <p:cNvCxnSpPr/>
          <p:nvPr userDrawn="1"/>
        </p:nvCxnSpPr>
        <p:spPr>
          <a:xfrm flipV="1">
            <a:off x="-3470" y="702949"/>
            <a:ext cx="9147470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  <a:alpha val="4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magine 17">
            <a:extLst>
              <a:ext uri="{FF2B5EF4-FFF2-40B4-BE49-F238E27FC236}">
                <a16:creationId xmlns:a16="http://schemas.microsoft.com/office/drawing/2014/main" id="{6FE29FAE-4E01-4F25-B8B2-DA29666E46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700" y="5222857"/>
            <a:ext cx="43200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658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olo 7"/>
          <p:cNvSpPr txBox="1">
            <a:spLocks/>
          </p:cNvSpPr>
          <p:nvPr userDrawn="1"/>
        </p:nvSpPr>
        <p:spPr>
          <a:xfrm>
            <a:off x="0" y="120746"/>
            <a:ext cx="9147470" cy="582203"/>
          </a:xfrm>
          <a:prstGeom prst="roundRect">
            <a:avLst>
              <a:gd name="adj" fmla="val 0"/>
            </a:avLst>
          </a:prstGeom>
          <a:solidFill>
            <a:srgbClr val="3F8CD1"/>
          </a:solidFill>
          <a:ln w="19050">
            <a:noFill/>
          </a:ln>
        </p:spPr>
        <p:txBody>
          <a:bodyPr lIns="180000" rIns="72000" bIns="46800" anchor="ctr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400" b="0" kern="120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endParaRPr lang="it-IT"/>
          </a:p>
        </p:txBody>
      </p:sp>
      <p:sp>
        <p:nvSpPr>
          <p:cNvPr id="9" name="Ovale 8"/>
          <p:cNvSpPr/>
          <p:nvPr userDrawn="1"/>
        </p:nvSpPr>
        <p:spPr>
          <a:xfrm>
            <a:off x="83370" y="5222519"/>
            <a:ext cx="456661" cy="458324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ttangolo 9"/>
          <p:cNvSpPr/>
          <p:nvPr userDrawn="1"/>
        </p:nvSpPr>
        <p:spPr>
          <a:xfrm>
            <a:off x="0" y="5394346"/>
            <a:ext cx="9144000" cy="320654"/>
          </a:xfrm>
          <a:prstGeom prst="rect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33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0" y="5394346"/>
            <a:ext cx="9144000" cy="0"/>
          </a:xfrm>
          <a:prstGeom prst="line">
            <a:avLst/>
          </a:prstGeom>
          <a:ln w="38100">
            <a:solidFill>
              <a:schemeClr val="accent1"/>
            </a:solidFill>
          </a:ln>
          <a:effec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Titolo 23"/>
          <p:cNvSpPr txBox="1">
            <a:spLocks/>
          </p:cNvSpPr>
          <p:nvPr userDrawn="1"/>
        </p:nvSpPr>
        <p:spPr>
          <a:xfrm>
            <a:off x="645033" y="5394346"/>
            <a:ext cx="5988849" cy="315860"/>
          </a:xfrm>
          <a:prstGeom prst="rect">
            <a:avLst/>
          </a:prstGeom>
          <a:ln>
            <a:noFill/>
          </a:ln>
        </p:spPr>
        <p:txBody>
          <a:bodyPr vert="horz" lIns="0" tIns="0" rIns="0" bIns="0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13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Job in Campus 2019 – </a:t>
            </a:r>
            <a:r>
              <a:rPr lang="en-US" sz="13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L'esperto</a:t>
            </a:r>
            <a:r>
              <a:rPr lang="en-US" sz="13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 di AI</a:t>
            </a:r>
            <a:r>
              <a:rPr lang="it-IT" sz="1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 | Francesco Tortorella</a:t>
            </a:r>
          </a:p>
        </p:txBody>
      </p:sp>
      <p:sp>
        <p:nvSpPr>
          <p:cNvPr id="14" name="Rettangolo 13"/>
          <p:cNvSpPr/>
          <p:nvPr userDrawn="1"/>
        </p:nvSpPr>
        <p:spPr>
          <a:xfrm>
            <a:off x="8450582" y="5394348"/>
            <a:ext cx="662736" cy="3127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r"/>
            <a:fld id="{7E299ACB-13A6-4434-8433-AB280771EF2D}" type="slidenum">
              <a:rPr lang="en-US" sz="12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‹N›</a:t>
            </a:fld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/25</a:t>
            </a:r>
            <a:endParaRPr 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16" name="Segnaposto testo 15"/>
          <p:cNvSpPr>
            <a:spLocks noGrp="1"/>
          </p:cNvSpPr>
          <p:nvPr>
            <p:ph type="body" sz="quarter" idx="10"/>
          </p:nvPr>
        </p:nvSpPr>
        <p:spPr>
          <a:xfrm>
            <a:off x="206644" y="774050"/>
            <a:ext cx="8658387" cy="4448468"/>
          </a:xfrm>
          <a:prstGeom prst="rect">
            <a:avLst/>
          </a:prstGeom>
        </p:spPr>
        <p:txBody>
          <a:bodyPr lIns="0" tIns="108000" rIns="0">
            <a:noAutofit/>
          </a:bodyPr>
          <a:lstStyle>
            <a:lvl1pPr algn="just">
              <a:spcAft>
                <a:spcPts val="300"/>
              </a:spcAft>
              <a:buClr>
                <a:schemeClr val="accent1"/>
              </a:buClr>
              <a:defRPr sz="2000">
                <a:latin typeface="Calibri Light" panose="020F0302020204030204" pitchFamily="34" charset="0"/>
              </a:defRPr>
            </a:lvl1pPr>
            <a:lvl2pPr marL="640080" indent="-246888" algn="just">
              <a:spcAft>
                <a:spcPts val="300"/>
              </a:spcAft>
              <a:buFont typeface="Symbol" panose="05050102010706020507" pitchFamily="18" charset="2"/>
              <a:buChar char="-"/>
              <a:defRPr sz="1800">
                <a:latin typeface="Calibri Light" panose="020F0302020204030204" pitchFamily="34" charset="0"/>
              </a:defRPr>
            </a:lvl2pPr>
            <a:lvl3pPr marL="914400" indent="-246888" algn="just">
              <a:spcAft>
                <a:spcPts val="300"/>
              </a:spcAft>
              <a:buFont typeface="Wingdings" panose="05000000000000000000" pitchFamily="2" charset="2"/>
              <a:buChar char="§"/>
              <a:defRPr sz="1600">
                <a:latin typeface="Calibri Light" panose="020F0302020204030204" pitchFamily="34" charset="0"/>
              </a:defRPr>
            </a:lvl3pPr>
            <a:lvl4pPr>
              <a:defRPr sz="1600">
                <a:latin typeface="Calibri Light" panose="020F0302020204030204" pitchFamily="34" charset="0"/>
              </a:defRPr>
            </a:lvl4pPr>
            <a:lvl5pPr>
              <a:defRPr sz="1600">
                <a:latin typeface="Calibri Light" panose="020F0302020204030204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</a:t>
            </a:r>
            <a:r>
              <a:rPr lang="it-IT" dirty="0" err="1"/>
              <a:t>schem</a:t>
            </a:r>
            <a:endParaRPr lang="it-IT" dirty="0"/>
          </a:p>
          <a:p>
            <a:pPr lvl="0"/>
            <a:r>
              <a:rPr lang="it-IT" dirty="0"/>
              <a:t>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</p:txBody>
      </p:sp>
      <p:sp>
        <p:nvSpPr>
          <p:cNvPr id="8" name="Titolo 7"/>
          <p:cNvSpPr>
            <a:spLocks noGrp="1"/>
          </p:cNvSpPr>
          <p:nvPr>
            <p:ph type="title" hasCustomPrompt="1"/>
          </p:nvPr>
        </p:nvSpPr>
        <p:spPr>
          <a:xfrm>
            <a:off x="-3470" y="120746"/>
            <a:ext cx="9147470" cy="582203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txBody>
          <a:bodyPr lIns="180000" rIns="72000" bIns="46800" anchor="ctr" anchorCtr="0">
            <a:normAutofit/>
          </a:bodyPr>
          <a:lstStyle>
            <a:lvl1pPr algn="l">
              <a:defRPr sz="24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defRPr>
            </a:lvl1pPr>
          </a:lstStyle>
          <a:p>
            <a:r>
              <a:rPr lang="it-IT"/>
              <a:t>Fare clic qui per inserire il titolo</a:t>
            </a:r>
            <a:endParaRPr lang="it-IT" dirty="0"/>
          </a:p>
        </p:txBody>
      </p:sp>
      <p:cxnSp>
        <p:nvCxnSpPr>
          <p:cNvPr id="15" name="Connettore 1 14"/>
          <p:cNvCxnSpPr/>
          <p:nvPr userDrawn="1"/>
        </p:nvCxnSpPr>
        <p:spPr>
          <a:xfrm flipV="1">
            <a:off x="-3470" y="120746"/>
            <a:ext cx="9147470" cy="0"/>
          </a:xfrm>
          <a:prstGeom prst="line">
            <a:avLst/>
          </a:prstGeom>
          <a:ln w="28575">
            <a:solidFill>
              <a:srgbClr val="0850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ttore 1 2"/>
          <p:cNvCxnSpPr/>
          <p:nvPr userDrawn="1"/>
        </p:nvCxnSpPr>
        <p:spPr>
          <a:xfrm flipV="1">
            <a:off x="-3470" y="702949"/>
            <a:ext cx="9147470" cy="0"/>
          </a:xfrm>
          <a:prstGeom prst="line">
            <a:avLst/>
          </a:prstGeom>
          <a:ln w="28575">
            <a:solidFill>
              <a:srgbClr val="0850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magine 1">
            <a:extLst>
              <a:ext uri="{FF2B5EF4-FFF2-40B4-BE49-F238E27FC236}">
                <a16:creationId xmlns:a16="http://schemas.microsoft.com/office/drawing/2014/main" id="{993EE17E-0706-4C24-8D9E-2078BA1676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700" y="5235681"/>
            <a:ext cx="432000" cy="432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otto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e 8"/>
          <p:cNvSpPr/>
          <p:nvPr userDrawn="1"/>
        </p:nvSpPr>
        <p:spPr>
          <a:xfrm>
            <a:off x="83370" y="5222519"/>
            <a:ext cx="456661" cy="458324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ttangolo 9"/>
          <p:cNvSpPr/>
          <p:nvPr userDrawn="1"/>
        </p:nvSpPr>
        <p:spPr>
          <a:xfrm>
            <a:off x="0" y="5394346"/>
            <a:ext cx="9144000" cy="320654"/>
          </a:xfrm>
          <a:prstGeom prst="rect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33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0" y="5394346"/>
            <a:ext cx="9144000" cy="0"/>
          </a:xfrm>
          <a:prstGeom prst="line">
            <a:avLst/>
          </a:prstGeom>
          <a:ln w="38100">
            <a:solidFill>
              <a:schemeClr val="accent1"/>
            </a:solidFill>
          </a:ln>
          <a:effec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Titolo 23"/>
          <p:cNvSpPr txBox="1">
            <a:spLocks/>
          </p:cNvSpPr>
          <p:nvPr userDrawn="1"/>
        </p:nvSpPr>
        <p:spPr>
          <a:xfrm>
            <a:off x="645033" y="5394346"/>
            <a:ext cx="5361320" cy="315860"/>
          </a:xfrm>
          <a:prstGeom prst="rect">
            <a:avLst/>
          </a:prstGeom>
          <a:ln>
            <a:noFill/>
          </a:ln>
        </p:spPr>
        <p:txBody>
          <a:bodyPr vert="horz" lIns="0" tIns="0" rIns="0" bIns="0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13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Job in Campus 2019 – </a:t>
            </a:r>
            <a:r>
              <a:rPr lang="en-US" sz="13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L'esperto</a:t>
            </a:r>
            <a:r>
              <a:rPr lang="en-US" sz="13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 di AI</a:t>
            </a:r>
            <a:r>
              <a:rPr lang="it-IT" sz="1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 | Francesco Tortorella</a:t>
            </a:r>
          </a:p>
        </p:txBody>
      </p:sp>
      <p:sp>
        <p:nvSpPr>
          <p:cNvPr id="14" name="Rettangolo 13"/>
          <p:cNvSpPr/>
          <p:nvPr userDrawn="1"/>
        </p:nvSpPr>
        <p:spPr>
          <a:xfrm>
            <a:off x="8450582" y="5394348"/>
            <a:ext cx="662736" cy="3127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r"/>
            <a:fld id="{7E299ACB-13A6-4434-8433-AB280771EF2D}" type="slidenum">
              <a:rPr lang="en-US" sz="12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‹N›</a:t>
            </a:fld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/25</a:t>
            </a:r>
            <a:endParaRPr 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19" name="Titolo 14"/>
          <p:cNvSpPr>
            <a:spLocks noGrp="1"/>
          </p:cNvSpPr>
          <p:nvPr>
            <p:ph type="title" hasCustomPrompt="1"/>
          </p:nvPr>
        </p:nvSpPr>
        <p:spPr>
          <a:xfrm>
            <a:off x="628650" y="178627"/>
            <a:ext cx="7886700" cy="5043891"/>
          </a:xfrm>
          <a:prstGeom prst="rect">
            <a:avLst/>
          </a:prstGeom>
        </p:spPr>
        <p:txBody>
          <a:bodyPr anchor="ctr" anchorCtr="0"/>
          <a:lstStyle>
            <a:lvl1pPr algn="ctr">
              <a:defRPr sz="4000">
                <a:solidFill>
                  <a:srgbClr val="0C5AA0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it-IT" dirty="0"/>
              <a:t>Titolo</a:t>
            </a:r>
            <a:endParaRPr lang="en-US" dirty="0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9EEA271C-7F35-42DD-907C-C8DE499A9E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700" y="5222519"/>
            <a:ext cx="43200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851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olo 7"/>
          <p:cNvSpPr txBox="1">
            <a:spLocks/>
          </p:cNvSpPr>
          <p:nvPr userDrawn="1"/>
        </p:nvSpPr>
        <p:spPr>
          <a:xfrm>
            <a:off x="0" y="120746"/>
            <a:ext cx="9147470" cy="582203"/>
          </a:xfrm>
          <a:prstGeom prst="roundRect">
            <a:avLst>
              <a:gd name="adj" fmla="val 0"/>
            </a:avLst>
          </a:prstGeom>
          <a:solidFill>
            <a:srgbClr val="3F8CD1"/>
          </a:solidFill>
          <a:ln w="19050">
            <a:noFill/>
          </a:ln>
        </p:spPr>
        <p:txBody>
          <a:bodyPr lIns="180000" rIns="72000" bIns="46800" anchor="ctr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400" b="0" kern="120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endParaRPr lang="it-IT"/>
          </a:p>
        </p:txBody>
      </p:sp>
      <p:sp>
        <p:nvSpPr>
          <p:cNvPr id="9" name="Ovale 8"/>
          <p:cNvSpPr/>
          <p:nvPr userDrawn="1"/>
        </p:nvSpPr>
        <p:spPr>
          <a:xfrm>
            <a:off x="83370" y="5222519"/>
            <a:ext cx="456661" cy="458324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ttangolo 9"/>
          <p:cNvSpPr/>
          <p:nvPr userDrawn="1"/>
        </p:nvSpPr>
        <p:spPr>
          <a:xfrm>
            <a:off x="0" y="5394346"/>
            <a:ext cx="9144000" cy="320654"/>
          </a:xfrm>
          <a:prstGeom prst="rect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33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0" y="5394346"/>
            <a:ext cx="9144000" cy="0"/>
          </a:xfrm>
          <a:prstGeom prst="line">
            <a:avLst/>
          </a:prstGeom>
          <a:ln w="38100">
            <a:solidFill>
              <a:schemeClr val="accent1"/>
            </a:solidFill>
          </a:ln>
          <a:effec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Titolo 23"/>
          <p:cNvSpPr txBox="1">
            <a:spLocks/>
          </p:cNvSpPr>
          <p:nvPr userDrawn="1"/>
        </p:nvSpPr>
        <p:spPr>
          <a:xfrm>
            <a:off x="645033" y="5394346"/>
            <a:ext cx="4805203" cy="315860"/>
          </a:xfrm>
          <a:prstGeom prst="rect">
            <a:avLst/>
          </a:prstGeom>
          <a:ln>
            <a:noFill/>
          </a:ln>
        </p:spPr>
        <p:txBody>
          <a:bodyPr vert="horz" lIns="0" tIns="0" rIns="0" bIns="0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1300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Introduction to Deep Learning - 2018 </a:t>
            </a:r>
            <a:r>
              <a:rPr lang="it-IT" sz="1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| </a:t>
            </a:r>
            <a:r>
              <a:rPr lang="it-IT" sz="1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Alessandro</a:t>
            </a:r>
            <a:r>
              <a:rPr lang="it-IT" sz="1300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 Bria</a:t>
            </a:r>
            <a:endParaRPr lang="it-IT" sz="1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  <p:pic>
        <p:nvPicPr>
          <p:cNvPr id="13" name="Immagin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9" y="5235983"/>
            <a:ext cx="436692" cy="436692"/>
          </a:xfrm>
          <a:prstGeom prst="rect">
            <a:avLst/>
          </a:prstGeom>
        </p:spPr>
      </p:pic>
      <p:sp>
        <p:nvSpPr>
          <p:cNvPr id="14" name="Rettangolo 13"/>
          <p:cNvSpPr/>
          <p:nvPr userDrawn="1"/>
        </p:nvSpPr>
        <p:spPr>
          <a:xfrm>
            <a:off x="8450582" y="5394348"/>
            <a:ext cx="662736" cy="3127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r"/>
            <a:fld id="{7E299ACB-13A6-4434-8433-AB280771EF2D}" type="slidenum">
              <a:rPr lang="en-US" sz="12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‹N›</a:t>
            </a:fld>
            <a:r>
              <a:rPr lang="en-US"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/66</a:t>
            </a:r>
            <a:endParaRPr 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16" name="Segnaposto testo 15"/>
          <p:cNvSpPr>
            <a:spLocks noGrp="1"/>
          </p:cNvSpPr>
          <p:nvPr>
            <p:ph type="body" sz="quarter" idx="10" hasCustomPrompt="1"/>
          </p:nvPr>
        </p:nvSpPr>
        <p:spPr>
          <a:xfrm>
            <a:off x="206645" y="774050"/>
            <a:ext cx="4354722" cy="4448468"/>
          </a:xfrm>
          <a:prstGeom prst="rect">
            <a:avLst/>
          </a:prstGeom>
        </p:spPr>
        <p:txBody>
          <a:bodyPr lIns="0" tIns="108000" rIns="0" anchor="ctr" anchorCtr="0">
            <a:noAutofit/>
          </a:bodyPr>
          <a:lstStyle>
            <a:lvl1pPr algn="just">
              <a:spcAft>
                <a:spcPts val="300"/>
              </a:spcAft>
              <a:buClr>
                <a:schemeClr val="accent1"/>
              </a:buClr>
              <a:defRPr sz="2000" baseline="0">
                <a:latin typeface="Calibri Light" panose="020F0302020204030204" pitchFamily="34" charset="0"/>
              </a:defRPr>
            </a:lvl1pPr>
            <a:lvl2pPr marL="640080" indent="-246888" algn="just">
              <a:spcAft>
                <a:spcPts val="300"/>
              </a:spcAft>
              <a:buFont typeface="Symbol" panose="05050102010706020507" pitchFamily="18" charset="2"/>
              <a:buChar char="-"/>
              <a:defRPr sz="1800">
                <a:latin typeface="Calibri Light" panose="020F0302020204030204" pitchFamily="34" charset="0"/>
              </a:defRPr>
            </a:lvl2pPr>
            <a:lvl3pPr marL="914400" indent="-246888" algn="just">
              <a:spcAft>
                <a:spcPts val="300"/>
              </a:spcAft>
              <a:buFont typeface="Wingdings" panose="05000000000000000000" pitchFamily="2" charset="2"/>
              <a:buChar char="§"/>
              <a:defRPr sz="1600">
                <a:latin typeface="Calibri Light" panose="020F0302020204030204" pitchFamily="34" charset="0"/>
              </a:defRPr>
            </a:lvl3pPr>
            <a:lvl4pPr>
              <a:defRPr sz="1600">
                <a:latin typeface="Calibri Light" panose="020F0302020204030204" pitchFamily="34" charset="0"/>
              </a:defRPr>
            </a:lvl4pPr>
            <a:lvl5pPr>
              <a:defRPr sz="1600">
                <a:latin typeface="Calibri Light" panose="020F0302020204030204" pitchFamily="34" charset="0"/>
              </a:defRPr>
            </a:lvl5pPr>
          </a:lstStyle>
          <a:p>
            <a:pPr lvl="0"/>
            <a:r>
              <a:rPr lang="it-IT"/>
              <a:t>Primo livello</a:t>
            </a:r>
          </a:p>
          <a:p>
            <a:pPr lvl="1"/>
            <a:r>
              <a:rPr lang="it-IT"/>
              <a:t>Secondo </a:t>
            </a:r>
            <a:r>
              <a:rPr lang="it-IT" dirty="0"/>
              <a:t>livello</a:t>
            </a:r>
          </a:p>
          <a:p>
            <a:pPr lvl="2"/>
            <a:r>
              <a:rPr lang="it-IT" dirty="0"/>
              <a:t>Terzo livello</a:t>
            </a:r>
          </a:p>
        </p:txBody>
      </p:sp>
      <p:sp>
        <p:nvSpPr>
          <p:cNvPr id="8" name="Titolo 7"/>
          <p:cNvSpPr>
            <a:spLocks noGrp="1"/>
          </p:cNvSpPr>
          <p:nvPr>
            <p:ph type="title" hasCustomPrompt="1"/>
          </p:nvPr>
        </p:nvSpPr>
        <p:spPr>
          <a:xfrm>
            <a:off x="-3470" y="120746"/>
            <a:ext cx="9147470" cy="582203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txBody>
          <a:bodyPr lIns="180000" rIns="72000" bIns="46800" anchor="ctr" anchorCtr="0">
            <a:normAutofit/>
          </a:bodyPr>
          <a:lstStyle>
            <a:lvl1pPr algn="l">
              <a:defRPr sz="24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defRPr>
            </a:lvl1pPr>
          </a:lstStyle>
          <a:p>
            <a:r>
              <a:rPr lang="it-IT" dirty="0"/>
              <a:t>Fare clic qui per inserire il titolo</a:t>
            </a:r>
          </a:p>
        </p:txBody>
      </p:sp>
      <p:cxnSp>
        <p:nvCxnSpPr>
          <p:cNvPr id="15" name="Connettore 1 14"/>
          <p:cNvCxnSpPr/>
          <p:nvPr userDrawn="1"/>
        </p:nvCxnSpPr>
        <p:spPr>
          <a:xfrm flipV="1">
            <a:off x="-3470" y="120746"/>
            <a:ext cx="9147470" cy="0"/>
          </a:xfrm>
          <a:prstGeom prst="line">
            <a:avLst/>
          </a:prstGeom>
          <a:ln w="28575">
            <a:solidFill>
              <a:srgbClr val="0850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ttore 1 2"/>
          <p:cNvCxnSpPr/>
          <p:nvPr userDrawn="1"/>
        </p:nvCxnSpPr>
        <p:spPr>
          <a:xfrm flipV="1">
            <a:off x="-3470" y="702949"/>
            <a:ext cx="9147470" cy="0"/>
          </a:xfrm>
          <a:prstGeom prst="line">
            <a:avLst/>
          </a:prstGeom>
          <a:ln w="28575">
            <a:solidFill>
              <a:srgbClr val="0850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304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9" r:id="rId2"/>
    <p:sldLayoutId id="2147483758" r:id="rId3"/>
    <p:sldLayoutId id="2147483760" r:id="rId4"/>
    <p:sldLayoutId id="2147483761" r:id="rId5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emf"/><Relationship Id="rId4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ttotitolo 24">
            <a:extLst>
              <a:ext uri="{FF2B5EF4-FFF2-40B4-BE49-F238E27FC236}">
                <a16:creationId xmlns:a16="http://schemas.microsoft.com/office/drawing/2014/main" id="{94EFC6EE-B2FE-4FEE-8D85-7E83B85A51E0}"/>
              </a:ext>
            </a:extLst>
          </p:cNvPr>
          <p:cNvSpPr txBox="1">
            <a:spLocks/>
          </p:cNvSpPr>
          <p:nvPr/>
        </p:nvSpPr>
        <p:spPr>
          <a:xfrm>
            <a:off x="427332" y="848612"/>
            <a:ext cx="8309377" cy="5069597"/>
          </a:xfrm>
          <a:prstGeom prst="rect">
            <a:avLst/>
          </a:prstGeom>
        </p:spPr>
        <p:txBody>
          <a:bodyPr vert="horz" lIns="0" rIns="18288" anchor="ctr" anchorCtr="0">
            <a:noAutofit/>
          </a:bodyPr>
          <a:lstStyle/>
          <a:p>
            <a:pPr marR="45720">
              <a:buClr>
                <a:schemeClr val="accent3"/>
              </a:buClr>
              <a:buSzPct val="95000"/>
              <a:defRPr/>
            </a:pPr>
            <a:endParaRPr lang="en-US" sz="2000" b="1" dirty="0">
              <a:ln w="900" cmpd="sng">
                <a:solidFill>
                  <a:srgbClr val="0F6FC6">
                    <a:satMod val="190000"/>
                    <a:alpha val="55000"/>
                  </a:srgbClr>
                </a:solidFill>
                <a:prstDash val="solid"/>
              </a:ln>
              <a:solidFill>
                <a:srgbClr val="0F6FC6">
                  <a:satMod val="200000"/>
                  <a:tint val="3000"/>
                </a:srgbClr>
              </a:solidFill>
              <a:latin typeface="Trebuchet MS" pitchFamily="34" charset="0"/>
            </a:endParaRPr>
          </a:p>
          <a:p>
            <a:pPr marR="45720">
              <a:buClr>
                <a:schemeClr val="accent3"/>
              </a:buClr>
              <a:buSzPct val="95000"/>
              <a:defRPr/>
            </a:pPr>
            <a:endParaRPr lang="en-US" sz="2000" b="1" dirty="0">
              <a:ln w="900" cmpd="sng">
                <a:solidFill>
                  <a:srgbClr val="0F6FC6">
                    <a:satMod val="190000"/>
                    <a:alpha val="55000"/>
                  </a:srgbClr>
                </a:solidFill>
                <a:prstDash val="solid"/>
              </a:ln>
              <a:solidFill>
                <a:srgbClr val="0F6FC6">
                  <a:satMod val="200000"/>
                  <a:tint val="3000"/>
                </a:srgbClr>
              </a:solidFill>
              <a:latin typeface="Trebuchet MS" pitchFamily="34" charset="0"/>
            </a:endParaRPr>
          </a:p>
          <a:p>
            <a:pPr marR="45720" algn="ctr">
              <a:buClr>
                <a:schemeClr val="accent3"/>
              </a:buClr>
              <a:buSzPct val="95000"/>
              <a:defRPr/>
            </a:pPr>
            <a:r>
              <a:rPr lang="en-US" sz="4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latin typeface="Trebuchet MS" pitchFamily="34" charset="0"/>
              </a:rPr>
              <a:t>L'esperto</a:t>
            </a:r>
            <a:r>
              <a:rPr lang="en-US" sz="4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latin typeface="Trebuchet MS" pitchFamily="34" charset="0"/>
              </a:rPr>
              <a:t> di Artificial Intelligence</a:t>
            </a:r>
            <a:endParaRPr lang="en-US" sz="2000" b="1" dirty="0">
              <a:ln w="900" cmpd="sng">
                <a:solidFill>
                  <a:srgbClr val="0F6FC6">
                    <a:satMod val="190000"/>
                    <a:alpha val="55000"/>
                  </a:srgbClr>
                </a:solidFill>
                <a:prstDash val="solid"/>
              </a:ln>
              <a:solidFill>
                <a:srgbClr val="0F6FC6">
                  <a:satMod val="200000"/>
                  <a:tint val="3000"/>
                </a:srgbClr>
              </a:solidFill>
              <a:latin typeface="Trebuchet MS" pitchFamily="34" charset="0"/>
            </a:endParaRPr>
          </a:p>
          <a:p>
            <a:pPr marR="45720">
              <a:buClr>
                <a:schemeClr val="accent3"/>
              </a:buClr>
              <a:buSzPct val="95000"/>
              <a:defRPr/>
            </a:pPr>
            <a:endParaRPr lang="en-US" sz="2000" b="1" dirty="0">
              <a:ln w="900" cmpd="sng">
                <a:solidFill>
                  <a:srgbClr val="0F6FC6">
                    <a:satMod val="190000"/>
                    <a:alpha val="55000"/>
                  </a:srgbClr>
                </a:solidFill>
                <a:prstDash val="solid"/>
              </a:ln>
              <a:solidFill>
                <a:srgbClr val="0F6FC6">
                  <a:satMod val="200000"/>
                  <a:tint val="3000"/>
                </a:srgbClr>
              </a:solidFill>
              <a:latin typeface="Trebuchet MS" pitchFamily="34" charset="0"/>
            </a:endParaRPr>
          </a:p>
          <a:p>
            <a:pPr marR="45720">
              <a:buClr>
                <a:schemeClr val="accent3"/>
              </a:buClr>
              <a:buSzPct val="95000"/>
              <a:defRPr/>
            </a:pPr>
            <a:endParaRPr lang="en-US" sz="2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latin typeface="Trebuchet MS" pitchFamily="34" charset="0"/>
            </a:endParaRPr>
          </a:p>
          <a:p>
            <a:pPr marR="45720" algn="ctr">
              <a:buClr>
                <a:schemeClr val="accent3"/>
              </a:buClr>
              <a:buSzPct val="95000"/>
              <a:defRPr/>
            </a:pPr>
            <a:endParaRPr lang="en-US" sz="1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latin typeface="Trebuchet MS" pitchFamily="34" charset="0"/>
            </a:endParaRPr>
          </a:p>
          <a:p>
            <a:pPr marR="45720" algn="r">
              <a:buClr>
                <a:schemeClr val="accent3"/>
              </a:buClr>
              <a:buSzPct val="95000"/>
              <a:defRPr/>
            </a:pPr>
            <a:r>
              <a:rPr lang="en-US" sz="2400" b="1" dirty="0">
                <a:ln w="900" cmpd="sng">
                  <a:solidFill>
                    <a:srgbClr val="0F6FC6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0F6FC6">
                    <a:satMod val="200000"/>
                    <a:tint val="3000"/>
                  </a:srgbClr>
                </a:solidFill>
                <a:latin typeface="Trebuchet MS" pitchFamily="34" charset="0"/>
              </a:rPr>
              <a:t>Prof. Francesco Tortorella</a:t>
            </a:r>
            <a:br>
              <a:rPr lang="en-US" sz="2400" b="1" dirty="0">
                <a:ln w="900" cmpd="sng">
                  <a:solidFill>
                    <a:srgbClr val="0F6FC6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0F6FC6">
                    <a:satMod val="200000"/>
                    <a:tint val="3000"/>
                  </a:srgbClr>
                </a:solidFill>
                <a:latin typeface="Trebuchet MS" pitchFamily="34" charset="0"/>
              </a:rPr>
            </a:br>
            <a:r>
              <a:rPr lang="en-US" sz="2400" b="1" dirty="0">
                <a:ln w="900" cmpd="sng">
                  <a:solidFill>
                    <a:srgbClr val="0F6FC6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0F6FC6">
                    <a:satMod val="200000"/>
                    <a:tint val="3000"/>
                  </a:srgbClr>
                </a:solidFill>
                <a:latin typeface="Trebuchet MS" pitchFamily="34" charset="0"/>
              </a:rPr>
              <a:t>DIEM – MIVIA Lab</a:t>
            </a:r>
            <a:endParaRPr lang="en-US" sz="2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CF9AA43-2FAB-4E75-A90C-03F6A24EB2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1" y="-5597"/>
            <a:ext cx="9144000" cy="134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0790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0A9842F7-C69D-4E7E-9D88-A68095A6F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Farmaceutica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B473CA0-6DB6-4E82-940C-5FCB52BE558F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392247" y="723530"/>
            <a:ext cx="8556443" cy="44657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32203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3525AEFC-DE42-404C-A2F3-BB9B6EF77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Agricoltura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905869C-FF22-44BE-B2BC-50EE11C3DE6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3064" y="805725"/>
            <a:ext cx="8509247" cy="42544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26952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8AD9D8A6-0C8A-478A-B365-95848F3BA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Fashion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FD95313-8C25-4026-8371-61FC262B6CCF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-3470" y="804687"/>
            <a:ext cx="9161243" cy="4348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85218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94AF8718-BB4D-4080-8CC3-3DB3A2F17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Spazzolini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5109328-CCFA-43B4-A6F9-C953EA22FC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020" y="747389"/>
            <a:ext cx="8267083" cy="465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4724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5FAFA97F-8853-4E50-8134-CC278AEB8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 il lavoro?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0F35D70-B1F7-4F8D-8025-530B07AFA0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37"/>
          <a:stretch/>
        </p:blipFill>
        <p:spPr>
          <a:xfrm>
            <a:off x="0" y="702949"/>
            <a:ext cx="6231277" cy="359897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352499A-C1A0-47DA-B589-941F4905D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185" y="3231223"/>
            <a:ext cx="2863816" cy="214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7816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E0BF6F1A-4F67-4CE9-8883-3C5AA3E22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 il lavoro?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1B06B13-F9A4-4D7A-A2C1-81C420A1A1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757" y="1077490"/>
            <a:ext cx="4767209" cy="109832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B1C50A8-8E0D-47D6-A1F5-E56FA96CE5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644" y="2550357"/>
            <a:ext cx="3660357" cy="21756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AA5DD4E6-4D39-41DD-9DCD-1E5AEBED2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8045" y="702949"/>
            <a:ext cx="3595955" cy="467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876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F91D1078-ADE4-4829-A51D-4E15F5E460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6644" y="774050"/>
            <a:ext cx="8658387" cy="4286222"/>
          </a:xfrm>
        </p:spPr>
        <p:txBody>
          <a:bodyPr/>
          <a:lstStyle/>
          <a:p>
            <a:r>
              <a:rPr lang="it-IT" sz="2800" dirty="0">
                <a:solidFill>
                  <a:schemeClr val="accent1"/>
                </a:solidFill>
              </a:rPr>
              <a:t>Enorme spettro di possibilità</a:t>
            </a:r>
          </a:p>
          <a:p>
            <a:pPr lvl="1"/>
            <a:r>
              <a:rPr lang="it-IT" sz="2400" dirty="0">
                <a:solidFill>
                  <a:schemeClr val="accent1"/>
                </a:solidFill>
              </a:rPr>
              <a:t>in termini di applicazioni</a:t>
            </a:r>
          </a:p>
          <a:p>
            <a:pPr lvl="1"/>
            <a:r>
              <a:rPr lang="it-IT" sz="2400" dirty="0">
                <a:solidFill>
                  <a:schemeClr val="accent1"/>
                </a:solidFill>
              </a:rPr>
              <a:t>in termini di ruoli</a:t>
            </a:r>
          </a:p>
          <a:p>
            <a:r>
              <a:rPr lang="it-IT" sz="2800" dirty="0">
                <a:solidFill>
                  <a:schemeClr val="accent1"/>
                </a:solidFill>
              </a:rPr>
              <a:t>Ruoli</a:t>
            </a:r>
          </a:p>
          <a:p>
            <a:pPr lvl="1"/>
            <a:r>
              <a:rPr lang="it-IT" sz="2400" dirty="0">
                <a:solidFill>
                  <a:schemeClr val="accent1"/>
                </a:solidFill>
              </a:rPr>
              <a:t>AI </a:t>
            </a:r>
            <a:r>
              <a:rPr lang="it-IT" sz="2400" dirty="0" err="1">
                <a:solidFill>
                  <a:schemeClr val="accent1"/>
                </a:solidFill>
              </a:rPr>
              <a:t>Engineer</a:t>
            </a:r>
            <a:endParaRPr lang="it-IT" sz="2400" dirty="0">
              <a:solidFill>
                <a:schemeClr val="accent1"/>
              </a:solidFill>
            </a:endParaRPr>
          </a:p>
          <a:p>
            <a:pPr lvl="1"/>
            <a:r>
              <a:rPr lang="it-IT" sz="2400" dirty="0">
                <a:solidFill>
                  <a:schemeClr val="accent1"/>
                </a:solidFill>
              </a:rPr>
              <a:t>Machine Learning </a:t>
            </a:r>
            <a:r>
              <a:rPr lang="it-IT" sz="2400" dirty="0" err="1">
                <a:solidFill>
                  <a:schemeClr val="accent1"/>
                </a:solidFill>
              </a:rPr>
              <a:t>Engineer</a:t>
            </a:r>
            <a:endParaRPr lang="it-IT" sz="2400" dirty="0">
              <a:solidFill>
                <a:schemeClr val="accent1"/>
              </a:solidFill>
            </a:endParaRPr>
          </a:p>
          <a:p>
            <a:pPr lvl="1"/>
            <a:r>
              <a:rPr lang="it-IT" sz="2400" dirty="0">
                <a:solidFill>
                  <a:schemeClr val="accent1"/>
                </a:solidFill>
              </a:rPr>
              <a:t>Deep Learning </a:t>
            </a:r>
            <a:r>
              <a:rPr lang="it-IT" sz="2400" dirty="0" err="1">
                <a:solidFill>
                  <a:schemeClr val="accent1"/>
                </a:solidFill>
              </a:rPr>
              <a:t>Engineer</a:t>
            </a:r>
            <a:endParaRPr lang="it-IT" sz="2400" dirty="0">
              <a:solidFill>
                <a:schemeClr val="accent1"/>
              </a:solidFill>
            </a:endParaRPr>
          </a:p>
          <a:p>
            <a:pPr lvl="1"/>
            <a:r>
              <a:rPr lang="it-IT" sz="2400" dirty="0">
                <a:solidFill>
                  <a:schemeClr val="accent1"/>
                </a:solidFill>
              </a:rPr>
              <a:t>AI Project Manager</a:t>
            </a:r>
          </a:p>
          <a:p>
            <a:pPr marL="393192" lvl="1" indent="0">
              <a:buNone/>
            </a:pPr>
            <a:endParaRPr lang="it-IT" sz="2400" dirty="0">
              <a:solidFill>
                <a:schemeClr val="accent1"/>
              </a:solidFill>
            </a:endParaRPr>
          </a:p>
          <a:p>
            <a:pPr lvl="1"/>
            <a:endParaRPr lang="it-IT" sz="2400" dirty="0">
              <a:solidFill>
                <a:schemeClr val="accent1"/>
              </a:solidFill>
            </a:endParaRP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3EA8C2B5-3449-4832-897C-96EB8ED68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Esperto di AI</a:t>
            </a:r>
          </a:p>
        </p:txBody>
      </p:sp>
    </p:spTree>
    <p:extLst>
      <p:ext uri="{BB962C8B-B14F-4D97-AF65-F5344CB8AC3E}">
        <p14:creationId xmlns:p14="http://schemas.microsoft.com/office/powerpoint/2010/main" val="2171589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662EA75C-86BD-48A8-9980-6247C8CA72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7500" lnSpcReduction="20000"/>
          </a:bodyPr>
          <a:lstStyle/>
          <a:p>
            <a:r>
              <a:rPr lang="it-IT" b="1" dirty="0">
                <a:solidFill>
                  <a:schemeClr val="accent1"/>
                </a:solidFill>
              </a:rPr>
              <a:t>AI </a:t>
            </a:r>
            <a:r>
              <a:rPr lang="it-IT" b="1" dirty="0" err="1">
                <a:solidFill>
                  <a:schemeClr val="accent1"/>
                </a:solidFill>
              </a:rPr>
              <a:t>Engineer</a:t>
            </a:r>
            <a:endParaRPr lang="it-IT" b="1" dirty="0">
              <a:solidFill>
                <a:schemeClr val="accent1"/>
              </a:solidFill>
            </a:endParaRPr>
          </a:p>
          <a:p>
            <a:pPr lvl="1"/>
            <a:r>
              <a:rPr lang="en-US" dirty="0" err="1">
                <a:solidFill>
                  <a:schemeClr val="accent1"/>
                </a:solidFill>
              </a:rPr>
              <a:t>Sviluppo</a:t>
            </a:r>
            <a:r>
              <a:rPr lang="en-US" dirty="0">
                <a:solidFill>
                  <a:schemeClr val="accent1"/>
                </a:solidFill>
              </a:rPr>
              <a:t> di </a:t>
            </a:r>
            <a:r>
              <a:rPr lang="en-US" dirty="0" err="1">
                <a:solidFill>
                  <a:schemeClr val="accent1"/>
                </a:solidFill>
              </a:rPr>
              <a:t>tecniche</a:t>
            </a:r>
            <a:r>
              <a:rPr lang="en-US" dirty="0">
                <a:solidFill>
                  <a:schemeClr val="accent1"/>
                </a:solidFill>
              </a:rPr>
              <a:t> innovative in AI</a:t>
            </a:r>
          </a:p>
          <a:p>
            <a:pPr lvl="1"/>
            <a:r>
              <a:rPr lang="en-US" dirty="0" err="1">
                <a:solidFill>
                  <a:schemeClr val="accent1"/>
                </a:solidFill>
              </a:rPr>
              <a:t>Capacità</a:t>
            </a:r>
            <a:r>
              <a:rPr lang="en-US" dirty="0">
                <a:solidFill>
                  <a:schemeClr val="accent1"/>
                </a:solidFill>
              </a:rPr>
              <a:t> di </a:t>
            </a:r>
            <a:r>
              <a:rPr lang="en-US" dirty="0" err="1">
                <a:solidFill>
                  <a:schemeClr val="accent1"/>
                </a:solidFill>
              </a:rPr>
              <a:t>analisi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approfondita</a:t>
            </a:r>
            <a:r>
              <a:rPr lang="en-US" dirty="0">
                <a:solidFill>
                  <a:schemeClr val="accent1"/>
                </a:solidFill>
              </a:rPr>
              <a:t> e </a:t>
            </a:r>
            <a:r>
              <a:rPr lang="en-US" dirty="0" err="1">
                <a:solidFill>
                  <a:schemeClr val="accent1"/>
                </a:solidFill>
              </a:rPr>
              <a:t>consulenza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sull'ottimizzazione</a:t>
            </a:r>
            <a:endParaRPr lang="en-US" dirty="0">
              <a:solidFill>
                <a:schemeClr val="accent1"/>
              </a:solidFill>
            </a:endParaRPr>
          </a:p>
          <a:p>
            <a:pPr lvl="1"/>
            <a:r>
              <a:rPr lang="en-US" dirty="0" err="1">
                <a:solidFill>
                  <a:schemeClr val="accent1"/>
                </a:solidFill>
              </a:rPr>
              <a:t>Uso</a:t>
            </a:r>
            <a:r>
              <a:rPr lang="en-US" dirty="0">
                <a:solidFill>
                  <a:schemeClr val="accent1"/>
                </a:solidFill>
              </a:rPr>
              <a:t> e </a:t>
            </a:r>
            <a:r>
              <a:rPr lang="en-US" dirty="0" err="1">
                <a:solidFill>
                  <a:schemeClr val="accent1"/>
                </a:solidFill>
              </a:rPr>
              <a:t>sviluppo</a:t>
            </a:r>
            <a:r>
              <a:rPr lang="en-US" dirty="0">
                <a:solidFill>
                  <a:schemeClr val="accent1"/>
                </a:solidFill>
              </a:rPr>
              <a:t> di </a:t>
            </a:r>
            <a:r>
              <a:rPr lang="en-US" dirty="0" err="1">
                <a:solidFill>
                  <a:schemeClr val="accent1"/>
                </a:solidFill>
              </a:rPr>
              <a:t>nuovi</a:t>
            </a:r>
            <a:r>
              <a:rPr lang="en-US" dirty="0">
                <a:solidFill>
                  <a:schemeClr val="accent1"/>
                </a:solidFill>
              </a:rPr>
              <a:t> tools</a:t>
            </a:r>
          </a:p>
          <a:p>
            <a:pPr lvl="1"/>
            <a:r>
              <a:rPr lang="en-US" dirty="0" err="1">
                <a:solidFill>
                  <a:schemeClr val="accent1"/>
                </a:solidFill>
              </a:rPr>
              <a:t>Analisi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dei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dati</a:t>
            </a:r>
            <a:r>
              <a:rPr lang="en-US" dirty="0">
                <a:solidFill>
                  <a:schemeClr val="accent1"/>
                </a:solidFill>
              </a:rPr>
              <a:t> e </a:t>
            </a:r>
            <a:r>
              <a:rPr lang="en-US" dirty="0" err="1">
                <a:solidFill>
                  <a:schemeClr val="accent1"/>
                </a:solidFill>
              </a:rPr>
              <a:t>sviluppo</a:t>
            </a:r>
            <a:r>
              <a:rPr lang="en-US" dirty="0">
                <a:solidFill>
                  <a:schemeClr val="accent1"/>
                </a:solidFill>
              </a:rPr>
              <a:t> di </a:t>
            </a:r>
            <a:r>
              <a:rPr lang="en-US" dirty="0" err="1">
                <a:solidFill>
                  <a:schemeClr val="accent1"/>
                </a:solidFill>
              </a:rPr>
              <a:t>algoritmi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basati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su</a:t>
            </a:r>
            <a:r>
              <a:rPr lang="en-US" dirty="0">
                <a:solidFill>
                  <a:schemeClr val="accent1"/>
                </a:solidFill>
              </a:rPr>
              <a:t> AI</a:t>
            </a:r>
          </a:p>
          <a:p>
            <a:r>
              <a:rPr lang="en-US" b="1" dirty="0">
                <a:solidFill>
                  <a:schemeClr val="accent1"/>
                </a:solidFill>
              </a:rPr>
              <a:t>Machine Learning Engineer</a:t>
            </a:r>
          </a:p>
          <a:p>
            <a:pPr lvl="1"/>
            <a:r>
              <a:rPr lang="en-US" dirty="0" err="1">
                <a:solidFill>
                  <a:schemeClr val="accent1"/>
                </a:solidFill>
              </a:rPr>
              <a:t>Implementazione</a:t>
            </a:r>
            <a:r>
              <a:rPr lang="en-US" dirty="0">
                <a:solidFill>
                  <a:schemeClr val="accent1"/>
                </a:solidFill>
              </a:rPr>
              <a:t> di </a:t>
            </a:r>
            <a:r>
              <a:rPr lang="en-US" dirty="0" err="1">
                <a:solidFill>
                  <a:schemeClr val="accent1"/>
                </a:solidFill>
              </a:rPr>
              <a:t>algoritmi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basati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su</a:t>
            </a:r>
            <a:r>
              <a:rPr lang="en-US" dirty="0">
                <a:solidFill>
                  <a:schemeClr val="accent1"/>
                </a:solidFill>
              </a:rPr>
              <a:t> ML</a:t>
            </a:r>
          </a:p>
          <a:p>
            <a:pPr lvl="1"/>
            <a:r>
              <a:rPr lang="en-US" dirty="0" err="1">
                <a:solidFill>
                  <a:schemeClr val="accent1"/>
                </a:solidFill>
              </a:rPr>
              <a:t>Impostazione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delle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attività</a:t>
            </a:r>
            <a:r>
              <a:rPr lang="en-US" dirty="0">
                <a:solidFill>
                  <a:schemeClr val="accent1"/>
                </a:solidFill>
              </a:rPr>
              <a:t> e </a:t>
            </a:r>
            <a:r>
              <a:rPr lang="en-US" dirty="0" err="1">
                <a:solidFill>
                  <a:schemeClr val="accent1"/>
                </a:solidFill>
              </a:rPr>
              <a:t>processi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basati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su</a:t>
            </a:r>
            <a:r>
              <a:rPr lang="en-US" dirty="0">
                <a:solidFill>
                  <a:schemeClr val="accent1"/>
                </a:solidFill>
              </a:rPr>
              <a:t> ML </a:t>
            </a:r>
          </a:p>
          <a:p>
            <a:pPr lvl="1"/>
            <a:r>
              <a:rPr lang="en-US" dirty="0" err="1">
                <a:solidFill>
                  <a:schemeClr val="accent1"/>
                </a:solidFill>
              </a:rPr>
              <a:t>Progettazione</a:t>
            </a:r>
            <a:r>
              <a:rPr lang="en-US" dirty="0">
                <a:solidFill>
                  <a:schemeClr val="accent1"/>
                </a:solidFill>
              </a:rPr>
              <a:t> e </a:t>
            </a:r>
            <a:r>
              <a:rPr lang="en-US" dirty="0" err="1">
                <a:solidFill>
                  <a:schemeClr val="accent1"/>
                </a:solidFill>
              </a:rPr>
              <a:t>sviluppo</a:t>
            </a:r>
            <a:r>
              <a:rPr lang="en-US" dirty="0">
                <a:solidFill>
                  <a:schemeClr val="accent1"/>
                </a:solidFill>
              </a:rPr>
              <a:t> software</a:t>
            </a:r>
          </a:p>
          <a:p>
            <a:pPr lvl="1"/>
            <a:r>
              <a:rPr lang="en-US" dirty="0" err="1">
                <a:solidFill>
                  <a:schemeClr val="accent1"/>
                </a:solidFill>
              </a:rPr>
              <a:t>Definizione</a:t>
            </a:r>
            <a:r>
              <a:rPr lang="en-US" dirty="0">
                <a:solidFill>
                  <a:schemeClr val="accent1"/>
                </a:solidFill>
              </a:rPr>
              <a:t>, testing e </a:t>
            </a:r>
            <a:r>
              <a:rPr lang="en-US" dirty="0" err="1">
                <a:solidFill>
                  <a:schemeClr val="accent1"/>
                </a:solidFill>
              </a:rPr>
              <a:t>documentazione</a:t>
            </a:r>
            <a:r>
              <a:rPr lang="en-US" dirty="0">
                <a:solidFill>
                  <a:schemeClr val="accent1"/>
                </a:solidFill>
              </a:rPr>
              <a:t> di </a:t>
            </a:r>
            <a:r>
              <a:rPr lang="en-US" dirty="0" err="1">
                <a:solidFill>
                  <a:schemeClr val="accent1"/>
                </a:solidFill>
              </a:rPr>
              <a:t>soluzioni</a:t>
            </a:r>
            <a:r>
              <a:rPr lang="en-US" dirty="0">
                <a:solidFill>
                  <a:schemeClr val="accent1"/>
                </a:solidFill>
              </a:rPr>
              <a:t> in </a:t>
            </a:r>
            <a:r>
              <a:rPr lang="en-US" dirty="0" err="1">
                <a:solidFill>
                  <a:schemeClr val="accent1"/>
                </a:solidFill>
              </a:rPr>
              <a:t>risposta</a:t>
            </a:r>
            <a:r>
              <a:rPr lang="en-US" dirty="0">
                <a:solidFill>
                  <a:schemeClr val="accent1"/>
                </a:solidFill>
              </a:rPr>
              <a:t> a </a:t>
            </a:r>
            <a:r>
              <a:rPr lang="en-US" dirty="0" err="1">
                <a:solidFill>
                  <a:schemeClr val="accent1"/>
                </a:solidFill>
              </a:rPr>
              <a:t>problemi</a:t>
            </a:r>
            <a:endParaRPr lang="en-US" dirty="0">
              <a:solidFill>
                <a:schemeClr val="accent1"/>
              </a:solidFill>
            </a:endParaRPr>
          </a:p>
          <a:p>
            <a:pPr lvl="1"/>
            <a:r>
              <a:rPr lang="en-US" dirty="0" err="1">
                <a:solidFill>
                  <a:schemeClr val="accent1"/>
                </a:solidFill>
              </a:rPr>
              <a:t>Capacità</a:t>
            </a:r>
            <a:r>
              <a:rPr lang="en-US" dirty="0">
                <a:solidFill>
                  <a:schemeClr val="accent1"/>
                </a:solidFill>
              </a:rPr>
              <a:t> di </a:t>
            </a:r>
            <a:r>
              <a:rPr lang="en-US" dirty="0" err="1">
                <a:solidFill>
                  <a:schemeClr val="accent1"/>
                </a:solidFill>
              </a:rPr>
              <a:t>collaborazione</a:t>
            </a:r>
            <a:r>
              <a:rPr lang="en-US" dirty="0">
                <a:solidFill>
                  <a:schemeClr val="accent1"/>
                </a:solidFill>
              </a:rPr>
              <a:t> con </a:t>
            </a:r>
            <a:r>
              <a:rPr lang="en-US" dirty="0" err="1">
                <a:solidFill>
                  <a:schemeClr val="accent1"/>
                </a:solidFill>
              </a:rPr>
              <a:t>altre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competenze</a:t>
            </a:r>
            <a:r>
              <a:rPr lang="en-US" dirty="0">
                <a:solidFill>
                  <a:schemeClr val="accent1"/>
                </a:solidFill>
              </a:rPr>
              <a:t> del team </a:t>
            </a:r>
            <a:r>
              <a:rPr lang="en-US" dirty="0" err="1">
                <a:solidFill>
                  <a:schemeClr val="accent1"/>
                </a:solidFill>
              </a:rPr>
              <a:t>tecnico</a:t>
            </a:r>
            <a:endParaRPr lang="en-US" dirty="0">
              <a:solidFill>
                <a:schemeClr val="accent1"/>
              </a:solidFill>
            </a:endParaRPr>
          </a:p>
          <a:p>
            <a:pPr lvl="1"/>
            <a:endParaRPr lang="en-US" dirty="0">
              <a:solidFill>
                <a:schemeClr val="accent1"/>
              </a:solidFill>
            </a:endParaRPr>
          </a:p>
          <a:p>
            <a:r>
              <a:rPr lang="it-IT" b="1" dirty="0">
                <a:solidFill>
                  <a:schemeClr val="accent1"/>
                </a:solidFill>
              </a:rPr>
              <a:t>Deep Learning </a:t>
            </a:r>
            <a:r>
              <a:rPr lang="it-IT" b="1" dirty="0" err="1">
                <a:solidFill>
                  <a:schemeClr val="accent1"/>
                </a:solidFill>
              </a:rPr>
              <a:t>Engineer</a:t>
            </a:r>
            <a:endParaRPr lang="it-IT" b="1" dirty="0">
              <a:solidFill>
                <a:schemeClr val="accent1"/>
              </a:solidFill>
            </a:endParaRPr>
          </a:p>
          <a:p>
            <a:pPr lvl="1"/>
            <a:r>
              <a:rPr lang="it-IT" dirty="0">
                <a:solidFill>
                  <a:schemeClr val="accent1"/>
                </a:solidFill>
              </a:rPr>
              <a:t>Sviluppo di architetture DL</a:t>
            </a:r>
          </a:p>
          <a:p>
            <a:pPr lvl="1"/>
            <a:r>
              <a:rPr lang="en-US" dirty="0" err="1">
                <a:solidFill>
                  <a:schemeClr val="accent1"/>
                </a:solidFill>
              </a:rPr>
              <a:t>Progettazione</a:t>
            </a:r>
            <a:r>
              <a:rPr lang="en-US" dirty="0">
                <a:solidFill>
                  <a:schemeClr val="accent1"/>
                </a:solidFill>
              </a:rPr>
              <a:t> e </a:t>
            </a:r>
            <a:r>
              <a:rPr lang="en-US" dirty="0" err="1">
                <a:solidFill>
                  <a:schemeClr val="accent1"/>
                </a:solidFill>
              </a:rPr>
              <a:t>sviluppo</a:t>
            </a:r>
            <a:r>
              <a:rPr lang="en-US" dirty="0">
                <a:solidFill>
                  <a:schemeClr val="accent1"/>
                </a:solidFill>
              </a:rPr>
              <a:t> software </a:t>
            </a:r>
            <a:r>
              <a:rPr lang="en-US" dirty="0" err="1">
                <a:solidFill>
                  <a:schemeClr val="accent1"/>
                </a:solidFill>
              </a:rPr>
              <a:t>basato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su</a:t>
            </a:r>
            <a:r>
              <a:rPr lang="en-US" dirty="0">
                <a:solidFill>
                  <a:schemeClr val="accent1"/>
                </a:solidFill>
              </a:rPr>
              <a:t> framework e </a:t>
            </a:r>
            <a:r>
              <a:rPr lang="en-US" dirty="0" err="1">
                <a:solidFill>
                  <a:schemeClr val="accent1"/>
                </a:solidFill>
              </a:rPr>
              <a:t>architetture</a:t>
            </a:r>
            <a:r>
              <a:rPr lang="en-US" dirty="0">
                <a:solidFill>
                  <a:schemeClr val="accent1"/>
                </a:solidFill>
              </a:rPr>
              <a:t> HW </a:t>
            </a:r>
            <a:r>
              <a:rPr lang="en-US" dirty="0" err="1">
                <a:solidFill>
                  <a:schemeClr val="accent1"/>
                </a:solidFill>
              </a:rPr>
              <a:t>dedicati</a:t>
            </a:r>
            <a:endParaRPr lang="en-US" dirty="0">
              <a:solidFill>
                <a:schemeClr val="accent1"/>
              </a:solidFill>
            </a:endParaRPr>
          </a:p>
          <a:p>
            <a:pPr lvl="1"/>
            <a:r>
              <a:rPr lang="it-IT" dirty="0">
                <a:solidFill>
                  <a:schemeClr val="accent1"/>
                </a:solidFill>
              </a:rPr>
              <a:t>Progettazione e management di servizi basati sui dati provenienti da diverse fonti</a:t>
            </a:r>
          </a:p>
          <a:p>
            <a:pPr lvl="1"/>
            <a:r>
              <a:rPr lang="it-IT" dirty="0">
                <a:solidFill>
                  <a:schemeClr val="accent1"/>
                </a:solidFill>
              </a:rPr>
              <a:t>Capacità di collaborazione con altre competenze del team tecnico</a:t>
            </a: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2391F0C5-CA03-420B-9A13-9CEB5B4E0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AI/ML/DL </a:t>
            </a:r>
            <a:r>
              <a:rPr lang="it-IT" dirty="0" err="1"/>
              <a:t>Engineer</a:t>
            </a:r>
            <a:endParaRPr lang="it-IT" dirty="0"/>
          </a:p>
        </p:txBody>
      </p:sp>
      <p:sp>
        <p:nvSpPr>
          <p:cNvPr id="6" name="Triangolo isoscele 5">
            <a:extLst>
              <a:ext uri="{FF2B5EF4-FFF2-40B4-BE49-F238E27FC236}">
                <a16:creationId xmlns:a16="http://schemas.microsoft.com/office/drawing/2014/main" id="{BB677149-1A33-4554-805A-BA463012E28D}"/>
              </a:ext>
            </a:extLst>
          </p:cNvPr>
          <p:cNvSpPr/>
          <p:nvPr/>
        </p:nvSpPr>
        <p:spPr>
          <a:xfrm rot="10800000">
            <a:off x="6847726" y="976043"/>
            <a:ext cx="1859622" cy="4246473"/>
          </a:xfrm>
          <a:prstGeom prst="triangl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17167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33767FCE-94D5-47EF-B3F0-E30158C0C1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it-IT" dirty="0">
                <a:solidFill>
                  <a:schemeClr val="accent1"/>
                </a:solidFill>
              </a:rPr>
              <a:t>Supervisione dei progetti relativi all'AI</a:t>
            </a:r>
          </a:p>
          <a:p>
            <a:pPr lvl="1"/>
            <a:r>
              <a:rPr lang="it-IT" dirty="0">
                <a:solidFill>
                  <a:schemeClr val="accent1"/>
                </a:solidFill>
              </a:rPr>
              <a:t>pianificazione e definizione degli obiettivi</a:t>
            </a:r>
          </a:p>
          <a:p>
            <a:pPr lvl="1"/>
            <a:r>
              <a:rPr lang="it-IT" dirty="0">
                <a:solidFill>
                  <a:schemeClr val="accent1"/>
                </a:solidFill>
              </a:rPr>
              <a:t>monitoraggio dei progressi</a:t>
            </a:r>
          </a:p>
          <a:p>
            <a:pPr lvl="1"/>
            <a:r>
              <a:rPr lang="it-IT" dirty="0">
                <a:solidFill>
                  <a:schemeClr val="accent1"/>
                </a:solidFill>
              </a:rPr>
              <a:t>valutazioni, migliorie e risoluzione di problemi lungo il percorso</a:t>
            </a:r>
          </a:p>
          <a:p>
            <a:pPr lvl="1"/>
            <a:r>
              <a:rPr lang="it-IT" dirty="0">
                <a:solidFill>
                  <a:schemeClr val="accent1"/>
                </a:solidFill>
              </a:rPr>
              <a:t>pianificazione e adesione a un budget</a:t>
            </a:r>
          </a:p>
          <a:p>
            <a:r>
              <a:rPr lang="it-IT" dirty="0">
                <a:solidFill>
                  <a:schemeClr val="accent1"/>
                </a:solidFill>
              </a:rPr>
              <a:t>Necessaria la conoscenza di diversi aspetti dell’AI (machine learning, deep learning, robotica, NLP, …)</a:t>
            </a:r>
          </a:p>
          <a:p>
            <a:r>
              <a:rPr lang="it-IT" dirty="0">
                <a:solidFill>
                  <a:schemeClr val="accent1"/>
                </a:solidFill>
              </a:rPr>
              <a:t>Raccordo con le altre competenze presenti in azienda</a:t>
            </a:r>
          </a:p>
          <a:p>
            <a:endParaRPr lang="it-IT" dirty="0">
              <a:solidFill>
                <a:schemeClr val="accent1"/>
              </a:solidFill>
            </a:endParaRPr>
          </a:p>
          <a:p>
            <a:endParaRPr lang="it-IT" dirty="0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C7DFC060-C995-48E0-B5F5-D9F9F5045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AI Project Manager</a:t>
            </a:r>
          </a:p>
        </p:txBody>
      </p:sp>
    </p:spTree>
    <p:extLst>
      <p:ext uri="{BB962C8B-B14F-4D97-AF65-F5344CB8AC3E}">
        <p14:creationId xmlns:p14="http://schemas.microsoft.com/office/powerpoint/2010/main" val="9934398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FB539AB5-3C07-420C-8A4C-E0A2AAA69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Dalla competenza alla conoscenza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11C74C0-5131-42BA-8692-2B33399F99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015726"/>
            <a:ext cx="9074606" cy="387991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21FD2F3-699D-4DE5-A076-4C048B51DA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87" r="1558" b="8676"/>
          <a:stretch/>
        </p:blipFill>
        <p:spPr>
          <a:xfrm>
            <a:off x="5347699" y="1015726"/>
            <a:ext cx="2712378" cy="82848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01CBF5C-495E-4C63-AF99-469275457C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4867" y="4417505"/>
            <a:ext cx="1279134" cy="9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765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5309C118-D9ED-4837-B2C7-BF4562D667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0" b="14808"/>
          <a:stretch/>
        </p:blipFill>
        <p:spPr>
          <a:xfrm>
            <a:off x="533400" y="799178"/>
            <a:ext cx="8077201" cy="4116645"/>
          </a:xfrm>
          <a:prstGeom prst="rect">
            <a:avLst/>
          </a:prstGeom>
        </p:spPr>
      </p:pic>
      <p:sp>
        <p:nvSpPr>
          <p:cNvPr id="6" name="Titolo 5">
            <a:extLst>
              <a:ext uri="{FF2B5EF4-FFF2-40B4-BE49-F238E27FC236}">
                <a16:creationId xmlns:a16="http://schemas.microsoft.com/office/drawing/2014/main" id="{EE433258-AC3A-42C9-B200-588437B05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Una lunga storia</a:t>
            </a:r>
          </a:p>
        </p:txBody>
      </p:sp>
    </p:spTree>
    <p:extLst>
      <p:ext uri="{BB962C8B-B14F-4D97-AF65-F5344CB8AC3E}">
        <p14:creationId xmlns:p14="http://schemas.microsoft.com/office/powerpoint/2010/main" val="3692945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04EF76EF-1537-4C7D-988A-159E56882C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8FD67BD7-E5F0-4EA5-A38F-03A56EC0C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Dalla competenza alla conoscenza</a:t>
            </a:r>
          </a:p>
        </p:txBody>
      </p:sp>
    </p:spTree>
    <p:extLst>
      <p:ext uri="{BB962C8B-B14F-4D97-AF65-F5344CB8AC3E}">
        <p14:creationId xmlns:p14="http://schemas.microsoft.com/office/powerpoint/2010/main" val="8736021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83CD214F-6C0E-466D-BC2F-56663334B0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026" name="Picture 2" descr="Stan Honda // AFP // Getty 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1194478"/>
            <a:ext cx="4673599" cy="271668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515" y="1830199"/>
            <a:ext cx="4622585" cy="2692628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Rettangolo 5"/>
          <p:cNvSpPr/>
          <p:nvPr/>
        </p:nvSpPr>
        <p:spPr>
          <a:xfrm>
            <a:off x="291348" y="3985324"/>
            <a:ext cx="36155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Calibri Light" panose="020F0302020204030204" pitchFamily="34" charset="0"/>
              </a:rPr>
              <a:t>IBM DeepBlue beats Kasparov (1997)</a:t>
            </a:r>
          </a:p>
        </p:txBody>
      </p:sp>
      <p:sp>
        <p:nvSpPr>
          <p:cNvPr id="8" name="Rettangolo 7"/>
          <p:cNvSpPr/>
          <p:nvPr/>
        </p:nvSpPr>
        <p:spPr>
          <a:xfrm>
            <a:off x="4110873" y="4549259"/>
            <a:ext cx="36513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Calibri Light" panose="020F0302020204030204" pitchFamily="34" charset="0"/>
              </a:rPr>
              <a:t>Google DeepMind beats Sedol (2016)</a:t>
            </a:r>
          </a:p>
        </p:txBody>
      </p:sp>
      <p:sp>
        <p:nvSpPr>
          <p:cNvPr id="7" name="Titolo 6">
            <a:extLst>
              <a:ext uri="{FF2B5EF4-FFF2-40B4-BE49-F238E27FC236}">
                <a16:creationId xmlns:a16="http://schemas.microsoft.com/office/drawing/2014/main" id="{C8C90433-D856-44A6-AA08-52BD17E4E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AI vs. </a:t>
            </a:r>
            <a:r>
              <a:rPr lang="it-IT" dirty="0" err="1"/>
              <a:t>Humans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803423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3DA5D420-71B6-45B7-921A-23AA48ED5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80CF188-EBBE-400F-BCE9-4576FDD6D9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" t="9970" r="1293" b="3257"/>
          <a:stretch/>
        </p:blipFill>
        <p:spPr bwMode="auto">
          <a:xfrm>
            <a:off x="918839" y="794572"/>
            <a:ext cx="7306322" cy="4377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FEEF0698-6815-4207-B2DD-C0EB810C4265}"/>
              </a:ext>
            </a:extLst>
          </p:cNvPr>
          <p:cNvSpPr/>
          <p:nvPr/>
        </p:nvSpPr>
        <p:spPr>
          <a:xfrm>
            <a:off x="743159" y="4692239"/>
            <a:ext cx="34711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accent1"/>
                </a:solidFill>
                <a:latin typeface="Roboto"/>
              </a:rPr>
              <a:t> </a:t>
            </a:r>
            <a:r>
              <a:rPr lang="it-IT" sz="1000" dirty="0">
                <a:solidFill>
                  <a:schemeClr val="accent1"/>
                </a:solidFill>
                <a:latin typeface="Roboto"/>
              </a:rPr>
              <a:t>Source: </a:t>
            </a:r>
            <a:r>
              <a:rPr lang="it-IT" sz="1000" dirty="0" err="1">
                <a:solidFill>
                  <a:schemeClr val="accent1"/>
                </a:solidFill>
                <a:latin typeface="Roboto"/>
              </a:rPr>
              <a:t>EconSight</a:t>
            </a:r>
            <a:r>
              <a:rPr lang="it-IT" sz="1000" dirty="0">
                <a:solidFill>
                  <a:schemeClr val="accent1"/>
                </a:solidFill>
                <a:latin typeface="Roboto"/>
              </a:rPr>
              <a:t>, IGE, </a:t>
            </a:r>
            <a:r>
              <a:rPr lang="it-IT" sz="1000" dirty="0" err="1">
                <a:solidFill>
                  <a:schemeClr val="accent1"/>
                </a:solidFill>
                <a:latin typeface="Roboto"/>
              </a:rPr>
              <a:t>LexisNexis</a:t>
            </a:r>
            <a:r>
              <a:rPr lang="it-IT" sz="1000" dirty="0">
                <a:solidFill>
                  <a:schemeClr val="accent1"/>
                </a:solidFill>
                <a:latin typeface="Roboto"/>
              </a:rPr>
              <a:t> </a:t>
            </a:r>
            <a:r>
              <a:rPr lang="it-IT" sz="1000" dirty="0" err="1">
                <a:solidFill>
                  <a:schemeClr val="accent1"/>
                </a:solidFill>
                <a:latin typeface="Roboto"/>
              </a:rPr>
              <a:t>PatentSight</a:t>
            </a:r>
            <a:r>
              <a:rPr lang="it-IT" sz="1000" dirty="0">
                <a:solidFill>
                  <a:schemeClr val="accent1"/>
                </a:solidFill>
                <a:latin typeface="Roboto"/>
              </a:rPr>
              <a:t>, 2019</a:t>
            </a:r>
            <a:endParaRPr lang="it-IT" sz="1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5379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99603A3-F328-4294-AD21-3BD48E683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0D0673A4-61BE-4A7C-866F-76D855E51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849" y="781235"/>
            <a:ext cx="6738421" cy="450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459E98A4-5157-4603-9829-EF2CDEA56B7E}"/>
              </a:ext>
            </a:extLst>
          </p:cNvPr>
          <p:cNvSpPr/>
          <p:nvPr/>
        </p:nvSpPr>
        <p:spPr>
          <a:xfrm>
            <a:off x="712087" y="4915861"/>
            <a:ext cx="34711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accent1"/>
                </a:solidFill>
                <a:latin typeface="Roboto"/>
              </a:rPr>
              <a:t> </a:t>
            </a:r>
            <a:r>
              <a:rPr lang="it-IT" sz="1000" dirty="0">
                <a:solidFill>
                  <a:schemeClr val="accent1"/>
                </a:solidFill>
                <a:latin typeface="Roboto"/>
              </a:rPr>
              <a:t>Source: </a:t>
            </a:r>
            <a:r>
              <a:rPr lang="it-IT" sz="1000" dirty="0" err="1">
                <a:solidFill>
                  <a:schemeClr val="accent1"/>
                </a:solidFill>
                <a:latin typeface="Roboto"/>
              </a:rPr>
              <a:t>EconSight</a:t>
            </a:r>
            <a:r>
              <a:rPr lang="it-IT" sz="1000" dirty="0">
                <a:solidFill>
                  <a:schemeClr val="accent1"/>
                </a:solidFill>
                <a:latin typeface="Roboto"/>
              </a:rPr>
              <a:t>, IGE, </a:t>
            </a:r>
            <a:r>
              <a:rPr lang="it-IT" sz="1000" dirty="0" err="1">
                <a:solidFill>
                  <a:schemeClr val="accent1"/>
                </a:solidFill>
                <a:latin typeface="Roboto"/>
              </a:rPr>
              <a:t>LexisNexis</a:t>
            </a:r>
            <a:r>
              <a:rPr lang="it-IT" sz="1000" dirty="0">
                <a:solidFill>
                  <a:schemeClr val="accent1"/>
                </a:solidFill>
                <a:latin typeface="Roboto"/>
              </a:rPr>
              <a:t> </a:t>
            </a:r>
            <a:r>
              <a:rPr lang="it-IT" sz="1000" dirty="0" err="1">
                <a:solidFill>
                  <a:schemeClr val="accent1"/>
                </a:solidFill>
                <a:latin typeface="Roboto"/>
              </a:rPr>
              <a:t>PatentSight</a:t>
            </a:r>
            <a:r>
              <a:rPr lang="it-IT" sz="1000" dirty="0">
                <a:solidFill>
                  <a:schemeClr val="accent1"/>
                </a:solidFill>
                <a:latin typeface="Roboto"/>
              </a:rPr>
              <a:t>, 2019</a:t>
            </a:r>
            <a:endParaRPr lang="it-IT" sz="1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99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A8C1FA3E-8464-4AE5-B8F1-1926F3243CF3}"/>
              </a:ext>
            </a:extLst>
          </p:cNvPr>
          <p:cNvSpPr txBox="1"/>
          <p:nvPr/>
        </p:nvSpPr>
        <p:spPr>
          <a:xfrm>
            <a:off x="514905" y="4514295"/>
            <a:ext cx="2756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1"/>
                </a:solidFill>
                <a:latin typeface="+mj-lt"/>
              </a:rPr>
              <a:t>154,000 brevetti AI </a:t>
            </a:r>
            <a:br>
              <a:rPr lang="it-IT" dirty="0">
                <a:solidFill>
                  <a:schemeClr val="accent1"/>
                </a:solidFill>
                <a:latin typeface="+mj-lt"/>
              </a:rPr>
            </a:br>
            <a:r>
              <a:rPr lang="it-IT" dirty="0">
                <a:solidFill>
                  <a:schemeClr val="accent1"/>
                </a:solidFill>
                <a:latin typeface="+mj-lt"/>
              </a:rPr>
              <a:t>dal 2010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58C4C11-1E99-4474-AFBD-4E7DE1A104A7}"/>
              </a:ext>
            </a:extLst>
          </p:cNvPr>
          <p:cNvSpPr txBox="1"/>
          <p:nvPr/>
        </p:nvSpPr>
        <p:spPr>
          <a:xfrm>
            <a:off x="3116065" y="4421079"/>
            <a:ext cx="27565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1"/>
                </a:solidFill>
                <a:latin typeface="+mj-lt"/>
              </a:rPr>
              <a:t>Tra il 2013 ed il 2018 crescita annua del 34%</a:t>
            </a:r>
            <a:br>
              <a:rPr lang="it-IT" dirty="0">
                <a:solidFill>
                  <a:schemeClr val="accent1"/>
                </a:solidFill>
                <a:latin typeface="+mj-lt"/>
              </a:rPr>
            </a:br>
            <a:r>
              <a:rPr lang="it-IT" i="1" dirty="0">
                <a:solidFill>
                  <a:schemeClr val="accent1"/>
                </a:solidFill>
                <a:latin typeface="+mj-lt"/>
              </a:rPr>
              <a:t>IFI </a:t>
            </a:r>
            <a:r>
              <a:rPr lang="it-IT" i="1" dirty="0" err="1">
                <a:solidFill>
                  <a:schemeClr val="accent1"/>
                </a:solidFill>
                <a:latin typeface="+mj-lt"/>
              </a:rPr>
              <a:t>Claims</a:t>
            </a:r>
            <a:r>
              <a:rPr lang="it-IT" i="1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it-IT" i="1" dirty="0" err="1">
                <a:solidFill>
                  <a:schemeClr val="accent1"/>
                </a:solidFill>
                <a:latin typeface="+mj-lt"/>
              </a:rPr>
              <a:t>Patent</a:t>
            </a:r>
            <a:r>
              <a:rPr lang="it-IT" i="1" dirty="0">
                <a:solidFill>
                  <a:schemeClr val="accent1"/>
                </a:solidFill>
                <a:latin typeface="+mj-lt"/>
              </a:rPr>
              <a:t> Services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A1669FA-F82C-41E1-B8C5-FC8D3D9FF273}"/>
              </a:ext>
            </a:extLst>
          </p:cNvPr>
          <p:cNvSpPr txBox="1"/>
          <p:nvPr/>
        </p:nvSpPr>
        <p:spPr>
          <a:xfrm>
            <a:off x="6220290" y="4455694"/>
            <a:ext cx="2756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1"/>
                </a:solidFill>
                <a:latin typeface="+mj-lt"/>
              </a:rPr>
              <a:t>Microsoft </a:t>
            </a:r>
            <a:r>
              <a:rPr lang="it-IT" dirty="0">
                <a:solidFill>
                  <a:schemeClr val="accent1"/>
                </a:solidFill>
                <a:latin typeface="+mj-lt"/>
              </a:rPr>
              <a:t>ha registrato il 20% dei brevetti totali</a:t>
            </a:r>
            <a:endParaRPr lang="it-IT" i="1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7190131-F1B8-46C3-9B54-818DF54B9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876" cy="451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80432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D63F4D2-41BC-4AF1-B075-A6EC9DF178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37" r="4643" b="23577"/>
          <a:stretch/>
        </p:blipFill>
        <p:spPr>
          <a:xfrm>
            <a:off x="79900" y="36399"/>
            <a:ext cx="4225770" cy="239460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F9875250-C222-47F9-B391-4E060A28E2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25" r="5437" b="23054"/>
          <a:stretch/>
        </p:blipFill>
        <p:spPr>
          <a:xfrm>
            <a:off x="3287340" y="2941188"/>
            <a:ext cx="5834471" cy="2408511"/>
          </a:xfrm>
          <a:prstGeom prst="rect">
            <a:avLst/>
          </a:prstGeom>
        </p:spPr>
      </p:pic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8633B2B3-C1AF-4E39-A7CF-D7033426F050}"/>
              </a:ext>
            </a:extLst>
          </p:cNvPr>
          <p:cNvCxnSpPr>
            <a:cxnSpLocks/>
          </p:cNvCxnSpPr>
          <p:nvPr/>
        </p:nvCxnSpPr>
        <p:spPr>
          <a:xfrm flipV="1">
            <a:off x="1793289" y="2817551"/>
            <a:ext cx="7328522" cy="18865"/>
          </a:xfrm>
          <a:prstGeom prst="line">
            <a:avLst/>
          </a:prstGeom>
          <a:ln w="3175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BC737CD-369A-4A5E-AD9B-4F9E4F815D08}"/>
              </a:ext>
            </a:extLst>
          </p:cNvPr>
          <p:cNvSpPr txBox="1"/>
          <p:nvPr/>
        </p:nvSpPr>
        <p:spPr>
          <a:xfrm>
            <a:off x="359546" y="3773010"/>
            <a:ext cx="21217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accent1"/>
                </a:solidFill>
                <a:latin typeface="+mj-lt"/>
              </a:rPr>
              <a:t>Principali benefici per le aziende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B1392A7-DC64-4173-B973-F140F6F6A620}"/>
              </a:ext>
            </a:extLst>
          </p:cNvPr>
          <p:cNvSpPr txBox="1"/>
          <p:nvPr/>
        </p:nvSpPr>
        <p:spPr>
          <a:xfrm>
            <a:off x="5332521" y="365301"/>
            <a:ext cx="32477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accent1"/>
                </a:solidFill>
                <a:latin typeface="+mj-lt"/>
              </a:rPr>
              <a:t>L'opinione degli executives:</a:t>
            </a:r>
          </a:p>
          <a:p>
            <a:r>
              <a:rPr lang="it-IT" sz="2000" dirty="0">
                <a:solidFill>
                  <a:schemeClr val="accent1"/>
                </a:solidFill>
                <a:latin typeface="+mj-lt"/>
              </a:rPr>
              <a:t>attese trasformazioni delle loro aziende entro …</a:t>
            </a:r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E10CE1B6-8E96-43AE-8558-8409C60D3C40}"/>
              </a:ext>
            </a:extLst>
          </p:cNvPr>
          <p:cNvCxnSpPr>
            <a:cxnSpLocks/>
          </p:cNvCxnSpPr>
          <p:nvPr/>
        </p:nvCxnSpPr>
        <p:spPr>
          <a:xfrm>
            <a:off x="0" y="2508308"/>
            <a:ext cx="6884633" cy="0"/>
          </a:xfrm>
          <a:prstGeom prst="line">
            <a:avLst/>
          </a:prstGeom>
          <a:ln w="3175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BAF3DF3-A329-4481-9027-29577265A7DA}"/>
              </a:ext>
            </a:extLst>
          </p:cNvPr>
          <p:cNvSpPr txBox="1"/>
          <p:nvPr/>
        </p:nvSpPr>
        <p:spPr>
          <a:xfrm>
            <a:off x="1700072" y="2499430"/>
            <a:ext cx="5797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1"/>
                </a:solidFill>
                <a:latin typeface="+mj-lt"/>
              </a:rPr>
              <a:t>Source: Deloitte State of Cognitive Survey, August 2017 </a:t>
            </a:r>
            <a:endParaRPr lang="it-IT" i="1" dirty="0">
              <a:solidFill>
                <a:schemeClr val="accent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602097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224C395-7C1F-4900-A1D3-934D0E1725BE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005576" y="0"/>
            <a:ext cx="7132848" cy="53493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24123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D266D626-7D4A-4DC3-A10D-185EF834D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Medicina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D7978DA8-FBDF-48A7-92F8-94A15467154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00950" y="803429"/>
            <a:ext cx="8597536" cy="44033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414353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ster">
  <a:themeElements>
    <a:clrScheme name="Personalizzato 2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0070C0"/>
      </a:hlink>
      <a:folHlink>
        <a:srgbClr val="85DFD0"/>
      </a:folHlink>
    </a:clrScheme>
    <a:fontScheme name="Equinozi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nozi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37942</TotalTime>
  <Words>311</Words>
  <Application>Microsoft Office PowerPoint</Application>
  <PresentationFormat>Presentazione su schermo (16:10)</PresentationFormat>
  <Paragraphs>73</Paragraphs>
  <Slides>20</Slides>
  <Notes>4</Notes>
  <HiddenSlides>1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9" baseType="lpstr">
      <vt:lpstr>Calibri</vt:lpstr>
      <vt:lpstr>Calibri Light</vt:lpstr>
      <vt:lpstr>Constantia</vt:lpstr>
      <vt:lpstr>Roboto</vt:lpstr>
      <vt:lpstr>Symbol</vt:lpstr>
      <vt:lpstr>Trebuchet MS</vt:lpstr>
      <vt:lpstr>Wingdings</vt:lpstr>
      <vt:lpstr>Wingdings 2</vt:lpstr>
      <vt:lpstr>Master</vt:lpstr>
      <vt:lpstr>Presentazione standard di PowerPoint</vt:lpstr>
      <vt:lpstr>Una lunga storia</vt:lpstr>
      <vt:lpstr>AI vs. Humans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Medicina</vt:lpstr>
      <vt:lpstr>Farmaceutica</vt:lpstr>
      <vt:lpstr>Agricoltura</vt:lpstr>
      <vt:lpstr>Fashion</vt:lpstr>
      <vt:lpstr>Spazzolini </vt:lpstr>
      <vt:lpstr>E il lavoro?</vt:lpstr>
      <vt:lpstr>E il lavoro?</vt:lpstr>
      <vt:lpstr>Esperto di AI</vt:lpstr>
      <vt:lpstr>AI/ML/DL Engineer</vt:lpstr>
      <vt:lpstr>AI Project Manager</vt:lpstr>
      <vt:lpstr>Dalla competenza alla conoscenza</vt:lpstr>
      <vt:lpstr>Dalla competenza alla conoscenza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Alessandro</dc:creator>
  <cp:lastModifiedBy>RIno Cuccurullo</cp:lastModifiedBy>
  <cp:revision>2443</cp:revision>
  <cp:lastPrinted>2016-02-02T08:24:15Z</cp:lastPrinted>
  <dcterms:created xsi:type="dcterms:W3CDTF">2009-07-02T08:29:41Z</dcterms:created>
  <dcterms:modified xsi:type="dcterms:W3CDTF">2019-11-02T11:20:02Z</dcterms:modified>
</cp:coreProperties>
</file>