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8"/>
  </p:notesMasterIdLst>
  <p:sldIdLst>
    <p:sldId id="257" r:id="rId2"/>
    <p:sldId id="280" r:id="rId3"/>
    <p:sldId id="279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2" r:id="rId15"/>
    <p:sldId id="291" r:id="rId16"/>
    <p:sldId id="293" r:id="rId17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0h8yj9/5pj9Bz3T8OGkwbA==" hashData="noaWxhC1DVpFEehvGa7hNjjMdqEqiqR+doaidZDQd6HhBbUA83LkZNkz9VnzsuOEHYNV085zIJeHTXf5o9JQM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DD0B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4" autoAdjust="0"/>
    <p:restoredTop sz="83848" autoAdjust="0"/>
  </p:normalViewPr>
  <p:slideViewPr>
    <p:cSldViewPr>
      <p:cViewPr varScale="1">
        <p:scale>
          <a:sx n="55" d="100"/>
          <a:sy n="55" d="100"/>
        </p:scale>
        <p:origin x="1064" y="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754ED77-AF18-473B-A8C9-F11BD6A690AC}" type="datetimeFigureOut">
              <a:rPr lang="it-IT" smtClean="0"/>
              <a:t>02/11/2019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265D168-11B5-4CD6-92B7-16938C9B45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9432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5D12D12-E3F3-49E8-AACC-43BE0DD88508}" type="slidenum">
              <a:rPr lang="it-IT" altLang="it-IT" smtClean="0"/>
              <a:pPr/>
              <a:t>1</a:t>
            </a:fld>
            <a:endParaRPr lang="it-IT" altLang="it-IT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50888"/>
            <a:ext cx="6678613" cy="3757612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693327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5D12D12-E3F3-49E8-AACC-43BE0DD88508}" type="slidenum">
              <a:rPr lang="it-IT" altLang="it-IT" smtClean="0"/>
              <a:pPr/>
              <a:t>16</a:t>
            </a:fld>
            <a:endParaRPr lang="it-IT" altLang="it-IT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50888"/>
            <a:ext cx="6678613" cy="3757612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36354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0851-C617-4B6E-A92A-BD6043E60329}" type="datetimeFigureOut">
              <a:rPr lang="it-IT" smtClean="0"/>
              <a:t>02/11/2019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FC58-6080-468B-9E79-14C9CD5F6A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9605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0851-C617-4B6E-A92A-BD6043E60329}" type="datetimeFigureOut">
              <a:rPr lang="it-IT" smtClean="0"/>
              <a:t>02/11/2019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FC58-6080-468B-9E79-14C9CD5F6A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795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0851-C617-4B6E-A92A-BD6043E60329}" type="datetimeFigureOut">
              <a:rPr lang="it-IT" smtClean="0"/>
              <a:t>02/11/2019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FC58-6080-468B-9E79-14C9CD5F6AF2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6807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0851-C617-4B6E-A92A-BD6043E60329}" type="datetimeFigureOut">
              <a:rPr lang="it-IT" smtClean="0"/>
              <a:t>02/11/2019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FC58-6080-468B-9E79-14C9CD5F6A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188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0851-C617-4B6E-A92A-BD6043E60329}" type="datetimeFigureOut">
              <a:rPr lang="it-IT" smtClean="0"/>
              <a:t>02/11/2019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FC58-6080-468B-9E79-14C9CD5F6AF2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5255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0851-C617-4B6E-A92A-BD6043E60329}" type="datetimeFigureOut">
              <a:rPr lang="it-IT" smtClean="0"/>
              <a:t>02/11/2019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FC58-6080-468B-9E79-14C9CD5F6A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8382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0851-C617-4B6E-A92A-BD6043E60329}" type="datetimeFigureOut">
              <a:rPr lang="it-IT" smtClean="0"/>
              <a:t>02/11/2019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FC58-6080-468B-9E79-14C9CD5F6A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149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0851-C617-4B6E-A92A-BD6043E60329}" type="datetimeFigureOut">
              <a:rPr lang="it-IT" smtClean="0"/>
              <a:t>02/11/2019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FC58-6080-468B-9E79-14C9CD5F6A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431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0851-C617-4B6E-A92A-BD6043E60329}" type="datetimeFigureOut">
              <a:rPr lang="it-IT" smtClean="0"/>
              <a:t>02/11/2019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FC58-6080-468B-9E79-14C9CD5F6A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3406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0851-C617-4B6E-A92A-BD6043E60329}" type="datetimeFigureOut">
              <a:rPr lang="it-IT" smtClean="0"/>
              <a:t>02/11/2019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FC58-6080-468B-9E79-14C9CD5F6A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999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0851-C617-4B6E-A92A-BD6043E60329}" type="datetimeFigureOut">
              <a:rPr lang="it-IT" smtClean="0"/>
              <a:t>02/11/2019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FC58-6080-468B-9E79-14C9CD5F6A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34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0851-C617-4B6E-A92A-BD6043E60329}" type="datetimeFigureOut">
              <a:rPr lang="it-IT" smtClean="0"/>
              <a:t>02/11/2019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FC58-6080-468B-9E79-14C9CD5F6A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77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0851-C617-4B6E-A92A-BD6043E60329}" type="datetimeFigureOut">
              <a:rPr lang="it-IT" smtClean="0"/>
              <a:t>02/11/2019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FC58-6080-468B-9E79-14C9CD5F6A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4166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0851-C617-4B6E-A92A-BD6043E60329}" type="datetimeFigureOut">
              <a:rPr lang="it-IT" smtClean="0"/>
              <a:t>02/11/2019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FC58-6080-468B-9E79-14C9CD5F6A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5229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0851-C617-4B6E-A92A-BD6043E60329}" type="datetimeFigureOut">
              <a:rPr lang="it-IT" smtClean="0"/>
              <a:t>02/11/2019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FC58-6080-468B-9E79-14C9CD5F6A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079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0851-C617-4B6E-A92A-BD6043E60329}" type="datetimeFigureOut">
              <a:rPr lang="it-IT" smtClean="0"/>
              <a:t>02/11/2019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FC58-6080-468B-9E79-14C9CD5F6A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854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C0851-C617-4B6E-A92A-BD6043E60329}" type="datetimeFigureOut">
              <a:rPr lang="it-IT" smtClean="0"/>
              <a:t>02/11/2019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224FC58-6080-468B-9E79-14C9CD5F6A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405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jpe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8.png"/><Relationship Id="rId5" Type="http://schemas.openxmlformats.org/officeDocument/2006/relationships/image" Target="../media/image3.jpg"/><Relationship Id="rId10" Type="http://schemas.openxmlformats.org/officeDocument/2006/relationships/hyperlink" Target="mailto:o.fuoco@thermalive.it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o.fuoco@thermalive.i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o.fuoco@thermalive.it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o.fuoco@thermalive.it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o.fuoco@thermalive.it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o.fuoco@thermalive.it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o.fuoco@thermalive.i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jpe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8.png"/><Relationship Id="rId5" Type="http://schemas.openxmlformats.org/officeDocument/2006/relationships/image" Target="../media/image3.jpg"/><Relationship Id="rId10" Type="http://schemas.openxmlformats.org/officeDocument/2006/relationships/hyperlink" Target="mailto:o.fuoco@thermalive.it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eb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o.fuoco@thermalive.it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o.fuoco@thermalive.it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o.fuoco@thermalive.i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.fuoco@thermalive.it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o.fuoco@thermalive.i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mailto:o.fuoco@thermalive.i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o.fuoco@thermalive.i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760892EF-AD9C-4655-97D0-0D43A50DF0C0}" type="slidenum">
              <a:rPr lang="it-IT"/>
              <a:pPr>
                <a:defRPr/>
              </a:pPr>
              <a:t>1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11ECFE1-40C2-4633-9B7C-0588833DB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15" y="203764"/>
            <a:ext cx="1849425" cy="629056"/>
          </a:xfrm>
          <a:prstGeom prst="rect">
            <a:avLst/>
          </a:prstGeom>
        </p:spPr>
      </p:pic>
      <p:pic>
        <p:nvPicPr>
          <p:cNvPr id="8" name="Immagine 7" descr="Immagine che contiene serviziodatavola, stoviglie, piatto&#10;&#10;Descrizione generata automaticamente">
            <a:extLst>
              <a:ext uri="{FF2B5EF4-FFF2-40B4-BE49-F238E27FC236}">
                <a16:creationId xmlns:a16="http://schemas.microsoft.com/office/drawing/2014/main" id="{E6BDAB54-E02F-48E3-8077-D03E41030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12" y="6041701"/>
            <a:ext cx="2234751" cy="57269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259" y="5706883"/>
            <a:ext cx="935008" cy="1072257"/>
          </a:xfrm>
          <a:prstGeom prst="rect">
            <a:avLst/>
          </a:prstGeom>
        </p:spPr>
      </p:pic>
      <p:sp>
        <p:nvSpPr>
          <p:cNvPr id="2" name="AutoShape 2" descr="Risultati immagini per LOGO STUDENTINGEGN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655" y="221317"/>
            <a:ext cx="679159" cy="68829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259" y="160338"/>
            <a:ext cx="942102" cy="94210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701203"/>
            <a:ext cx="1664751" cy="967815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11" y="5987080"/>
            <a:ext cx="2435493" cy="681938"/>
          </a:xfrm>
          <a:prstGeom prst="rect">
            <a:avLst/>
          </a:prstGeom>
        </p:spPr>
      </p:pic>
      <p:sp>
        <p:nvSpPr>
          <p:cNvPr id="17" name="Titolo 1"/>
          <p:cNvSpPr txBox="1">
            <a:spLocks/>
          </p:cNvSpPr>
          <p:nvPr/>
        </p:nvSpPr>
        <p:spPr bwMode="auto">
          <a:xfrm>
            <a:off x="2260011" y="3816399"/>
            <a:ext cx="7958371" cy="127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sz="2400" b="1" i="1" dirty="0">
                <a:solidFill>
                  <a:srgbClr val="1ADD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E-</a:t>
            </a:r>
            <a:r>
              <a:rPr lang="it-IT" sz="2400" b="1" i="1" dirty="0" err="1">
                <a:solidFill>
                  <a:srgbClr val="1ADD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r>
              <a:rPr lang="it-IT" sz="2400" b="1" i="1" dirty="0">
                <a:solidFill>
                  <a:srgbClr val="1ADD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ENGINEER   </a:t>
            </a:r>
          </a:p>
          <a:p>
            <a:pPr algn="ctr">
              <a:spcBef>
                <a:spcPct val="0"/>
              </a:spcBef>
              <a:buNone/>
            </a:pPr>
            <a:b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ING. ONOFRIO FUOCO  -  </a:t>
            </a:r>
            <a:r>
              <a:rPr lang="it-IT" sz="1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o.fuoco@thermalive.it</a:t>
            </a:r>
            <a:r>
              <a:rPr lang="it-IT" sz="1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1800" dirty="0"/>
          </a:p>
          <a:p>
            <a:pPr algn="ctr">
              <a:spcBef>
                <a:spcPct val="0"/>
              </a:spcBef>
              <a:buFontTx/>
              <a:buNone/>
            </a:pPr>
            <a:endParaRPr lang="it-IT" altLang="it-IT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olo 1"/>
          <p:cNvSpPr txBox="1">
            <a:spLocks/>
          </p:cNvSpPr>
          <p:nvPr/>
        </p:nvSpPr>
        <p:spPr bwMode="auto">
          <a:xfrm>
            <a:off x="2445983" y="2252787"/>
            <a:ext cx="7772400" cy="86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Professioni tecnico – scientifiche: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Visione, Competenze e Lavoro </a:t>
            </a:r>
            <a:br>
              <a:rPr lang="it-IT" sz="3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UNIVERSITA’ DEGLI STUDI DI SALERNO 23 ottobre 2019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684" y="5793680"/>
            <a:ext cx="933872" cy="93387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123" y="132060"/>
            <a:ext cx="1345881" cy="1008112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510" y="183014"/>
            <a:ext cx="1652294" cy="764901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12" y="132060"/>
            <a:ext cx="1345881" cy="102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35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5D312B-CEB6-4087-BF26-85F8A5FC8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1ADD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fa l’ E-MOBILITY ENGINEER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DEF2BC-FE92-46CA-A952-1162CA771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b="1" dirty="0"/>
              <a:t>Deve determinare con efficacia  </a:t>
            </a:r>
            <a:r>
              <a:rPr lang="it-IT" sz="2000" b="1" u="sng" dirty="0"/>
              <a:t>l’ esigenza </a:t>
            </a:r>
            <a:r>
              <a:rPr lang="it-IT" sz="2000" b="1" dirty="0"/>
              <a:t>, </a:t>
            </a:r>
            <a:r>
              <a:rPr lang="it-IT" sz="2000" b="1" u="sng" dirty="0"/>
              <a:t>la domanda </a:t>
            </a:r>
            <a:r>
              <a:rPr lang="it-IT" sz="2000" b="1" dirty="0"/>
              <a:t>di E-</a:t>
            </a:r>
            <a:r>
              <a:rPr lang="it-IT" sz="2000" b="1" dirty="0" err="1"/>
              <a:t>Mobility</a:t>
            </a:r>
            <a:r>
              <a:rPr lang="it-IT" sz="2000" b="1" dirty="0"/>
              <a:t> in una determinata area, per stabilirne la migliore </a:t>
            </a:r>
            <a:r>
              <a:rPr lang="it-IT" sz="2000" b="1" u="sng" dirty="0"/>
              <a:t>offerta tecnologica .</a:t>
            </a:r>
          </a:p>
          <a:p>
            <a:pPr marL="0" indent="0">
              <a:buNone/>
            </a:pPr>
            <a:endParaRPr lang="it-IT" sz="2000" b="1" dirty="0"/>
          </a:p>
          <a:p>
            <a:r>
              <a:rPr lang="it-IT" sz="2000" b="1" dirty="0"/>
              <a:t>Progetta l’ infrastruttura necessaria adottando la migliore tecnologia al caso ;</a:t>
            </a:r>
          </a:p>
          <a:p>
            <a:pPr marL="0" indent="0">
              <a:buNone/>
            </a:pPr>
            <a:endParaRPr lang="it-IT" sz="2000" b="1" dirty="0"/>
          </a:p>
          <a:p>
            <a:r>
              <a:rPr lang="it-IT" sz="2000" b="1" dirty="0"/>
              <a:t>Studia eventuali soluzioni si supporto all’infrastruttura necessaria che contemplano Fonti di Energia Rinnovabile o comunque sistemi di Autoproduzione ;</a:t>
            </a:r>
          </a:p>
          <a:p>
            <a:endParaRPr lang="it-IT" dirty="0"/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819AB80B-AE0D-4DF2-BAAF-F905111C2337}"/>
              </a:ext>
            </a:extLst>
          </p:cNvPr>
          <p:cNvSpPr/>
          <p:nvPr/>
        </p:nvSpPr>
        <p:spPr>
          <a:xfrm>
            <a:off x="4648745" y="2912395"/>
            <a:ext cx="504056" cy="432048"/>
          </a:xfrm>
          <a:prstGeom prst="downArrow">
            <a:avLst/>
          </a:prstGeom>
          <a:solidFill>
            <a:srgbClr val="1ADD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34C503AA-F33C-42B2-B3C3-3C6ADC413404}"/>
              </a:ext>
            </a:extLst>
          </p:cNvPr>
          <p:cNvSpPr/>
          <p:nvPr/>
        </p:nvSpPr>
        <p:spPr>
          <a:xfrm>
            <a:off x="4648745" y="4260854"/>
            <a:ext cx="504056" cy="432048"/>
          </a:xfrm>
          <a:prstGeom prst="downArrow">
            <a:avLst/>
          </a:prstGeom>
          <a:solidFill>
            <a:srgbClr val="1ADD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198712B-00D4-4121-886E-416FBED0B1D6}"/>
              </a:ext>
            </a:extLst>
          </p:cNvPr>
          <p:cNvSpPr/>
          <p:nvPr/>
        </p:nvSpPr>
        <p:spPr>
          <a:xfrm>
            <a:off x="6861695" y="6488668"/>
            <a:ext cx="5330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ING. ONOFRIO FUOCO  -  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o.fuoco@thermalive.it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3462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13E557-67F5-4D14-A908-05A6BF5B3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24" y="188640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1ADD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E-MOBILITY ENGINEER … alcuni esempi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7C2E2C-C11F-4CC2-BA18-4846BEA6C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24" y="1785893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600" b="1" dirty="0">
                <a:solidFill>
                  <a:srgbClr val="0070C0"/>
                </a:solidFill>
              </a:rPr>
              <a:t>STAZIONI DI RICARICA IN AUTOSTRADA  </a:t>
            </a:r>
          </a:p>
          <a:p>
            <a:pPr>
              <a:buFontTx/>
              <a:buChar char="-"/>
            </a:pPr>
            <a:r>
              <a:rPr lang="it-IT" sz="2600" b="1" dirty="0">
                <a:solidFill>
                  <a:srgbClr val="FF0000"/>
                </a:solidFill>
              </a:rPr>
              <a:t>Tempo medio di sosta : 15 </a:t>
            </a:r>
            <a:r>
              <a:rPr lang="it-IT" sz="2600" b="1" dirty="0" err="1">
                <a:solidFill>
                  <a:srgbClr val="FF0000"/>
                </a:solidFill>
              </a:rPr>
              <a:t>min</a:t>
            </a:r>
            <a:r>
              <a:rPr lang="it-IT" sz="2600" b="1" dirty="0">
                <a:solidFill>
                  <a:srgbClr val="FF000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it-IT" sz="2600" b="1" dirty="0">
                <a:solidFill>
                  <a:srgbClr val="FF0000"/>
                </a:solidFill>
              </a:rPr>
              <a:t>Turnover veicoli : Elevata </a:t>
            </a:r>
          </a:p>
          <a:p>
            <a:pPr>
              <a:buFontTx/>
              <a:buChar char="-"/>
            </a:pPr>
            <a:endParaRPr lang="it-IT" sz="2600" dirty="0"/>
          </a:p>
          <a:p>
            <a:pPr marL="0" indent="0">
              <a:buNone/>
            </a:pPr>
            <a:r>
              <a:rPr lang="it-IT" sz="2000" b="1" dirty="0"/>
              <a:t>Esigenza </a:t>
            </a:r>
            <a:r>
              <a:rPr lang="it-IT" sz="2000" dirty="0"/>
              <a:t>: ricaricare gli autoveicoli in pochissimo tempo e con una percentuale di ricarica delle batterie elevata in quanto chi si trova in autostrada deve percorrere molti chilometri .</a:t>
            </a:r>
          </a:p>
          <a:p>
            <a:pPr marL="0" indent="0">
              <a:buNone/>
            </a:pPr>
            <a:r>
              <a:rPr lang="it-IT" sz="2000" b="1" dirty="0"/>
              <a:t>Soluzione </a:t>
            </a:r>
            <a:r>
              <a:rPr lang="it-IT" sz="2000" dirty="0"/>
              <a:t>: Stazioni di ricarica Super-Fast in Corrente continua.</a:t>
            </a:r>
          </a:p>
          <a:p>
            <a:pPr marL="0" indent="0">
              <a:buNone/>
            </a:pPr>
            <a:r>
              <a:rPr lang="it-IT" sz="2000" b="1" dirty="0"/>
              <a:t>Problematiche</a:t>
            </a:r>
            <a:r>
              <a:rPr lang="it-IT" sz="2000" dirty="0"/>
              <a:t> : Potenze elettriche impegnate altissime .</a:t>
            </a:r>
          </a:p>
          <a:p>
            <a:pPr marL="0" indent="0">
              <a:buNone/>
            </a:pPr>
            <a:r>
              <a:rPr lang="it-IT" sz="2000" b="1" dirty="0"/>
              <a:t>Possibilità di utilizzare Fonti Rinnovabili </a:t>
            </a:r>
            <a:r>
              <a:rPr lang="it-IT" sz="2000" dirty="0"/>
              <a:t>: Molto difficile 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08FBE63-1928-480A-AB0A-D0D29C101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625" y="1074142"/>
            <a:ext cx="5664751" cy="2570882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4DD598BA-1B25-42C3-8FAF-8DF36376567F}"/>
              </a:ext>
            </a:extLst>
          </p:cNvPr>
          <p:cNvSpPr/>
          <p:nvPr/>
        </p:nvSpPr>
        <p:spPr>
          <a:xfrm>
            <a:off x="6892224" y="6488668"/>
            <a:ext cx="5330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ING. ONOFRIO FUOCO  -  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o.fuoco@thermalive.it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55537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EC4BBD-2767-4E92-8EC0-9A8F35297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6808" y="103738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it-IT" sz="4000" dirty="0">
                <a:solidFill>
                  <a:srgbClr val="1ADD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E-MOBILITY ENGINEER … alcuni esempi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F213CB48-D4C8-4E57-AA7C-177470464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214440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 </a:t>
            </a:r>
            <a:r>
              <a:rPr lang="it-IT" sz="2400" b="1" dirty="0">
                <a:solidFill>
                  <a:srgbClr val="0070C0"/>
                </a:solidFill>
              </a:rPr>
              <a:t>STAZIONI DI RICARICA NEI LUOGHI DI LAVORO </a:t>
            </a:r>
          </a:p>
          <a:p>
            <a:pPr>
              <a:buFontTx/>
              <a:buChar char="-"/>
            </a:pPr>
            <a:r>
              <a:rPr lang="it-IT" sz="2400" b="1" dirty="0">
                <a:solidFill>
                  <a:srgbClr val="FF0000"/>
                </a:solidFill>
              </a:rPr>
              <a:t>Tempo medio di sosta : 8 ore</a:t>
            </a:r>
          </a:p>
          <a:p>
            <a:pPr>
              <a:buFontTx/>
              <a:buChar char="-"/>
            </a:pPr>
            <a:r>
              <a:rPr lang="it-IT" sz="2400" b="1" dirty="0">
                <a:solidFill>
                  <a:srgbClr val="FF0000"/>
                </a:solidFill>
              </a:rPr>
              <a:t>Turnover veicoli : Bassa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2000" b="1" dirty="0"/>
              <a:t>Esigenza : </a:t>
            </a:r>
            <a:r>
              <a:rPr lang="it-IT" sz="2000" dirty="0"/>
              <a:t>ricaricare gli autoveicoli in un tempo relativamente lungo e con una percentuale di ricarica delle batterie non elevata in quanto, chi si trova a lavoro, non percorrere molti chilometri dalla propria residenza. </a:t>
            </a:r>
          </a:p>
          <a:p>
            <a:pPr marL="0" indent="0">
              <a:buNone/>
            </a:pPr>
            <a:r>
              <a:rPr lang="it-IT" sz="2000" b="1" dirty="0"/>
              <a:t>Soluzione : </a:t>
            </a:r>
            <a:r>
              <a:rPr lang="it-IT" sz="2000" dirty="0"/>
              <a:t>Stazioni di ricarica Lente in Corrente Alternata.</a:t>
            </a:r>
          </a:p>
          <a:p>
            <a:pPr marL="0" indent="0">
              <a:buNone/>
            </a:pPr>
            <a:r>
              <a:rPr lang="it-IT" sz="2000" b="1" dirty="0"/>
              <a:t>Problematiche : </a:t>
            </a:r>
            <a:r>
              <a:rPr lang="it-IT" sz="2000" dirty="0"/>
              <a:t>Potenze elettriche basse ma elevato numero di stazioni .</a:t>
            </a:r>
          </a:p>
          <a:p>
            <a:pPr marL="0" indent="0">
              <a:buNone/>
            </a:pPr>
            <a:r>
              <a:rPr lang="it-IT" sz="2000" b="1" dirty="0"/>
              <a:t>Possibilità di utilizzare Fonti Rinnovabili : </a:t>
            </a:r>
            <a:r>
              <a:rPr lang="it-IT" sz="2000" dirty="0"/>
              <a:t>quasi sempre attuabile 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16F98EA-FEA0-4325-BF4F-F1CDC1BCF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537" y="1124744"/>
            <a:ext cx="4896544" cy="2608146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A2AF2CFA-E211-4000-8110-5E2A8C8F26E8}"/>
              </a:ext>
            </a:extLst>
          </p:cNvPr>
          <p:cNvSpPr/>
          <p:nvPr/>
        </p:nvSpPr>
        <p:spPr>
          <a:xfrm>
            <a:off x="6889657" y="6488668"/>
            <a:ext cx="5330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ING. ONOFRIO FUOCO  -  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o.fuoco@thermalive.it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4595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78F428-8FCD-4E4D-9806-071325E3A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6808" y="93431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it-IT" sz="4000" dirty="0">
                <a:solidFill>
                  <a:srgbClr val="1ADD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E-MOBILITY ENGINEER … alcuni esempi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6AA45B92-52EE-4948-A683-E06683D33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3414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>
                <a:solidFill>
                  <a:srgbClr val="0070C0"/>
                </a:solidFill>
              </a:rPr>
              <a:t>STAZIONI DI RICARICA NEI LUOGHI PUBBLICI </a:t>
            </a:r>
          </a:p>
          <a:p>
            <a:pPr>
              <a:buFontTx/>
              <a:buChar char="-"/>
            </a:pPr>
            <a:r>
              <a:rPr lang="it-IT" sz="2400" b="1" dirty="0">
                <a:solidFill>
                  <a:srgbClr val="FF0000"/>
                </a:solidFill>
              </a:rPr>
              <a:t>Tempo medio di sosta : 1 – 3 ore </a:t>
            </a:r>
          </a:p>
          <a:p>
            <a:pPr>
              <a:buFontTx/>
              <a:buChar char="-"/>
            </a:pPr>
            <a:r>
              <a:rPr lang="it-IT" sz="2400" b="1" dirty="0">
                <a:solidFill>
                  <a:srgbClr val="FF0000"/>
                </a:solidFill>
              </a:rPr>
              <a:t>Turnover veicoli : Medio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2000" b="1" dirty="0"/>
              <a:t>Esigenza </a:t>
            </a:r>
            <a:r>
              <a:rPr lang="it-IT" sz="2000" dirty="0"/>
              <a:t>: ricaricare gli autoveicoli in un tempo relativamente breve e con una percentuale di ricarica delle batterie media. </a:t>
            </a:r>
          </a:p>
          <a:p>
            <a:pPr marL="0" indent="0">
              <a:buNone/>
            </a:pPr>
            <a:r>
              <a:rPr lang="it-IT" sz="2000" b="1" dirty="0"/>
              <a:t>Soluzione </a:t>
            </a:r>
            <a:r>
              <a:rPr lang="it-IT" sz="2000" dirty="0"/>
              <a:t>: Stazioni di ricarica in Corrente Alternata di media potenza.</a:t>
            </a:r>
          </a:p>
          <a:p>
            <a:pPr marL="0" indent="0">
              <a:buNone/>
            </a:pPr>
            <a:r>
              <a:rPr lang="it-IT" sz="2000" b="1" dirty="0"/>
              <a:t>Problematiche</a:t>
            </a:r>
            <a:r>
              <a:rPr lang="it-IT" sz="2000" dirty="0"/>
              <a:t> : Potenze elettriche medie ma elevato numero di stazioni .</a:t>
            </a:r>
          </a:p>
          <a:p>
            <a:pPr marL="0" indent="0">
              <a:buNone/>
            </a:pPr>
            <a:r>
              <a:rPr lang="it-IT" sz="2000" b="1" dirty="0"/>
              <a:t>Possibilità di utilizzare Fonti Rinnovabili </a:t>
            </a:r>
            <a:r>
              <a:rPr lang="it-IT" sz="2000" dirty="0"/>
              <a:t>: quasi sempre attuabile 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93C8E34-D812-4ABA-A749-F8831196F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666" y="1124744"/>
            <a:ext cx="5472608" cy="2604879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506208CA-5E6E-4AE3-B28C-4834789E903F}"/>
              </a:ext>
            </a:extLst>
          </p:cNvPr>
          <p:cNvSpPr/>
          <p:nvPr/>
        </p:nvSpPr>
        <p:spPr>
          <a:xfrm>
            <a:off x="7032104" y="6485478"/>
            <a:ext cx="5330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ING. ONOFRIO FUOCO  -  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o.fuoco@thermalive.it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4144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A67B09-711A-42FA-9B04-BE93F781F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t-IT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altLang="it-IT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CF8AD255-C815-4CA7-A805-33EDFF6C7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91611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 </a:t>
            </a:r>
            <a:r>
              <a:rPr lang="it-IT" sz="2400" b="1" dirty="0">
                <a:solidFill>
                  <a:srgbClr val="0070C0"/>
                </a:solidFill>
              </a:rPr>
              <a:t>STAZIONI DI RICARICA NELLE ABITAZIONI 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FF0000"/>
                </a:solidFill>
              </a:rPr>
              <a:t>Tempo medio di sosta : 8-10 ore 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FF0000"/>
                </a:solidFill>
              </a:rPr>
              <a:t>Turnover veicoli : inesistente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/>
              <a:t>Esigenza </a:t>
            </a:r>
            <a:r>
              <a:rPr lang="it-IT" dirty="0"/>
              <a:t>: ricaricare gli autoveicoli in un tempo relativamente lungo disponendo di bassa potenza elettrica ma con possibilità di utilizzare l’energia presente nella batteria dell’autoveicolo per alimentare l’abitazione. </a:t>
            </a:r>
          </a:p>
          <a:p>
            <a:pPr marL="0" indent="0">
              <a:buNone/>
            </a:pPr>
            <a:r>
              <a:rPr lang="it-IT" b="1" dirty="0"/>
              <a:t>Soluzione </a:t>
            </a:r>
            <a:r>
              <a:rPr lang="it-IT" dirty="0"/>
              <a:t>: Stazioni di ricarica Bidirezionale in Corrente Alternata di bassa potenza ( 3 kW).</a:t>
            </a:r>
          </a:p>
          <a:p>
            <a:pPr marL="0" indent="0">
              <a:buNone/>
            </a:pPr>
            <a:r>
              <a:rPr lang="it-IT" b="1" dirty="0"/>
              <a:t>Problematiche</a:t>
            </a:r>
            <a:r>
              <a:rPr lang="it-IT" dirty="0"/>
              <a:t> : Potenze elettriche disponibili molto basse.</a:t>
            </a:r>
          </a:p>
          <a:p>
            <a:pPr marL="0" indent="0">
              <a:buNone/>
            </a:pPr>
            <a:r>
              <a:rPr lang="it-IT" b="1" dirty="0"/>
              <a:t>Possibilità di utilizzare Fonti Rinnovabili </a:t>
            </a:r>
            <a:r>
              <a:rPr lang="it-IT" dirty="0"/>
              <a:t>: quasi sempre attuabile .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57B3930-DAD6-42EA-A777-D2257F66A923}"/>
              </a:ext>
            </a:extLst>
          </p:cNvPr>
          <p:cNvSpPr/>
          <p:nvPr/>
        </p:nvSpPr>
        <p:spPr>
          <a:xfrm>
            <a:off x="551384" y="142945"/>
            <a:ext cx="83295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>
                <a:solidFill>
                  <a:srgbClr val="1ADD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E-MOBILITY ENGINEER … alcuni esempi</a:t>
            </a:r>
            <a:endParaRPr lang="it-IT" sz="40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FC47AC7-4B15-4ECC-80E4-06A7C93A72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152" y="822679"/>
            <a:ext cx="5689522" cy="2749381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B1902D1C-65FA-4AB5-8AD4-A68A5990A810}"/>
              </a:ext>
            </a:extLst>
          </p:cNvPr>
          <p:cNvSpPr/>
          <p:nvPr/>
        </p:nvSpPr>
        <p:spPr>
          <a:xfrm>
            <a:off x="6798524" y="6492875"/>
            <a:ext cx="5330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ING. ONOFRIO FUOCO  -  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o.fuoco@thermalive.it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9340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F38061-98A6-4940-BAE1-F049E3522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1ADD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 è oggi l’ </a:t>
            </a:r>
            <a:r>
              <a:rPr lang="it-IT" dirty="0">
                <a:solidFill>
                  <a:srgbClr val="1ADD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E-MOBILITY</a:t>
            </a:r>
            <a:r>
              <a:rPr lang="it-IT" b="1" dirty="0">
                <a:solidFill>
                  <a:srgbClr val="1ADD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ENGINEER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41B3A6-A25A-4C61-A6C6-A4CE6DE31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000" b="1" dirty="0">
                <a:solidFill>
                  <a:srgbClr val="0070C0"/>
                </a:solidFill>
              </a:rPr>
              <a:t>Di solito è un Ingegnere Elettrico o Meccanico ;</a:t>
            </a:r>
          </a:p>
          <a:p>
            <a:r>
              <a:rPr lang="it-IT" sz="2000" b="1" dirty="0">
                <a:solidFill>
                  <a:srgbClr val="0070C0"/>
                </a:solidFill>
              </a:rPr>
              <a:t>Conosce le tecnologie adottate dai vari produttori di automobili in termini di E-</a:t>
            </a:r>
            <a:r>
              <a:rPr lang="it-IT" sz="2000" b="1" dirty="0" err="1">
                <a:solidFill>
                  <a:srgbClr val="0070C0"/>
                </a:solidFill>
              </a:rPr>
              <a:t>Mobility</a:t>
            </a:r>
            <a:r>
              <a:rPr lang="it-IT" sz="2000" b="1" dirty="0">
                <a:solidFill>
                  <a:srgbClr val="0070C0"/>
                </a:solidFill>
              </a:rPr>
              <a:t> ;</a:t>
            </a:r>
          </a:p>
          <a:p>
            <a:r>
              <a:rPr lang="it-IT" sz="2000" b="1" dirty="0">
                <a:solidFill>
                  <a:srgbClr val="0070C0"/>
                </a:solidFill>
              </a:rPr>
              <a:t>Conosce le esigenze di mobilità delle aree urbane ed extra-urbane;  </a:t>
            </a:r>
          </a:p>
          <a:p>
            <a:r>
              <a:rPr lang="it-IT" sz="2000" b="1" dirty="0">
                <a:solidFill>
                  <a:srgbClr val="0070C0"/>
                </a:solidFill>
              </a:rPr>
              <a:t>Conosce le tecniche di conversione delle Fonti di Energia Rinnovabili e delle Fonti tradizionali a basso impatto ambientale; </a:t>
            </a:r>
          </a:p>
          <a:p>
            <a:r>
              <a:rPr lang="it-IT" sz="2000" b="1" dirty="0">
                <a:solidFill>
                  <a:srgbClr val="0070C0"/>
                </a:solidFill>
              </a:rPr>
              <a:t>Conosce norme e regolamenti inerenti al settore elettrico ed ambientale ; </a:t>
            </a:r>
          </a:p>
          <a:p>
            <a:r>
              <a:rPr lang="it-IT" sz="2000" b="1" dirty="0">
                <a:solidFill>
                  <a:srgbClr val="0070C0"/>
                </a:solidFill>
              </a:rPr>
              <a:t>Conosce le strategie e i piani di sviluppo, Europee e Governative, nel campo della E-</a:t>
            </a:r>
            <a:r>
              <a:rPr lang="it-IT" sz="2000" b="1" dirty="0" err="1">
                <a:solidFill>
                  <a:srgbClr val="0070C0"/>
                </a:solidFill>
              </a:rPr>
              <a:t>Mobility</a:t>
            </a:r>
            <a:r>
              <a:rPr lang="it-IT" sz="2000" b="1" dirty="0">
                <a:solidFill>
                  <a:srgbClr val="0070C0"/>
                </a:solidFill>
              </a:rPr>
              <a:t> e del risparmio energetico ;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22C8E63-ACD6-4513-A0DD-274302F733F6}"/>
              </a:ext>
            </a:extLst>
          </p:cNvPr>
          <p:cNvSpPr/>
          <p:nvPr/>
        </p:nvSpPr>
        <p:spPr>
          <a:xfrm>
            <a:off x="6096000" y="6089309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b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ING. ONOFRIO FUOCO  -  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o.fuoco@thermalive.it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it-IT" altLang="it-IT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61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760892EF-AD9C-4655-97D0-0D43A50DF0C0}" type="slidenum">
              <a:rPr lang="it-IT"/>
              <a:pPr>
                <a:defRPr/>
              </a:pPr>
              <a:t>16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11ECFE1-40C2-4633-9B7C-0588833DB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15" y="203764"/>
            <a:ext cx="1849425" cy="629056"/>
          </a:xfrm>
          <a:prstGeom prst="rect">
            <a:avLst/>
          </a:prstGeom>
        </p:spPr>
      </p:pic>
      <p:pic>
        <p:nvPicPr>
          <p:cNvPr id="8" name="Immagine 7" descr="Immagine che contiene serviziodatavola, stoviglie, piatto&#10;&#10;Descrizione generata automaticamente">
            <a:extLst>
              <a:ext uri="{FF2B5EF4-FFF2-40B4-BE49-F238E27FC236}">
                <a16:creationId xmlns:a16="http://schemas.microsoft.com/office/drawing/2014/main" id="{E6BDAB54-E02F-48E3-8077-D03E41030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12" y="6041701"/>
            <a:ext cx="2234751" cy="57269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259" y="5706883"/>
            <a:ext cx="935008" cy="1072257"/>
          </a:xfrm>
          <a:prstGeom prst="rect">
            <a:avLst/>
          </a:prstGeom>
        </p:spPr>
      </p:pic>
      <p:sp>
        <p:nvSpPr>
          <p:cNvPr id="2" name="AutoShape 2" descr="Risultati immagini per LOGO STUDENTINGEGN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655" y="221317"/>
            <a:ext cx="679159" cy="68829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259" y="160338"/>
            <a:ext cx="942102" cy="94210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701203"/>
            <a:ext cx="1664751" cy="967815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11" y="5987080"/>
            <a:ext cx="2435493" cy="681938"/>
          </a:xfrm>
          <a:prstGeom prst="rect">
            <a:avLst/>
          </a:prstGeom>
        </p:spPr>
      </p:pic>
      <p:sp>
        <p:nvSpPr>
          <p:cNvPr id="17" name="Titolo 1"/>
          <p:cNvSpPr txBox="1">
            <a:spLocks/>
          </p:cNvSpPr>
          <p:nvPr/>
        </p:nvSpPr>
        <p:spPr bwMode="auto">
          <a:xfrm>
            <a:off x="2205528" y="3714911"/>
            <a:ext cx="7772400" cy="86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sz="2400" b="1" i="1" dirty="0">
                <a:solidFill>
                  <a:srgbClr val="1ADD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E-</a:t>
            </a:r>
            <a:r>
              <a:rPr lang="it-IT" sz="2400" b="1" i="1" dirty="0" err="1">
                <a:solidFill>
                  <a:srgbClr val="1ADD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r>
              <a:rPr lang="it-IT" sz="2400" b="1" i="1" dirty="0">
                <a:solidFill>
                  <a:srgbClr val="1ADD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ENGINEER   </a:t>
            </a:r>
          </a:p>
          <a:p>
            <a:pPr algn="ctr">
              <a:spcBef>
                <a:spcPct val="0"/>
              </a:spcBef>
              <a:buFontTx/>
              <a:buNone/>
            </a:pPr>
            <a:b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ING. ONOFRIO FUOCO  -  </a:t>
            </a:r>
            <a:r>
              <a:rPr lang="it-IT" sz="1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o.fuoco@thermalive.it</a:t>
            </a:r>
            <a:r>
              <a:rPr lang="it-IT" sz="1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it-IT" altLang="it-IT" sz="18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olo 1"/>
          <p:cNvSpPr txBox="1">
            <a:spLocks/>
          </p:cNvSpPr>
          <p:nvPr/>
        </p:nvSpPr>
        <p:spPr bwMode="auto">
          <a:xfrm>
            <a:off x="2445983" y="2252787"/>
            <a:ext cx="7772400" cy="86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MILLE GRAZIE !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684" y="5793680"/>
            <a:ext cx="933872" cy="93387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123" y="132060"/>
            <a:ext cx="1345881" cy="1008112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510" y="183014"/>
            <a:ext cx="1652294" cy="764901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12" y="132060"/>
            <a:ext cx="1345881" cy="102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38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95FB70-B5F1-4B1E-88DE-A2A53451C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it-IT" sz="4000" dirty="0" err="1">
                <a:solidFill>
                  <a:srgbClr val="1ADD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</a:t>
            </a:r>
            <a:r>
              <a:rPr lang="it-IT" sz="4000" dirty="0">
                <a:solidFill>
                  <a:srgbClr val="1ADD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4000" dirty="0" err="1">
                <a:solidFill>
                  <a:srgbClr val="1ADD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</a:t>
            </a:r>
            <a:r>
              <a:rPr lang="it-IT" sz="4000" dirty="0">
                <a:solidFill>
                  <a:srgbClr val="1ADD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 Scenario globale della produzione di «gas serra»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5438C83-911E-4D52-9DA9-AF8CDF511E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51" y="1916832"/>
            <a:ext cx="7368481" cy="4679141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FB57F89-F950-4995-9380-D6DF7331CC1A}"/>
              </a:ext>
            </a:extLst>
          </p:cNvPr>
          <p:cNvSpPr txBox="1"/>
          <p:nvPr/>
        </p:nvSpPr>
        <p:spPr>
          <a:xfrm>
            <a:off x="8328248" y="2060848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Circa ¼ dei gas serra è provocato dal settore Trasporti dove il vettore energetico principale è il combustibile fossile . </a:t>
            </a:r>
          </a:p>
        </p:txBody>
      </p:sp>
    </p:spTree>
    <p:extLst>
      <p:ext uri="{BB962C8B-B14F-4D97-AF65-F5344CB8AC3E}">
        <p14:creationId xmlns:p14="http://schemas.microsoft.com/office/powerpoint/2010/main" val="2173839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DD507F-2065-40DC-B0D5-291B29343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b="1" dirty="0">
                <a:solidFill>
                  <a:srgbClr val="00B0F0"/>
                </a:solidFill>
              </a:rPr>
              <a:t>Movimento , cambiamento , sostenibilità …</a:t>
            </a:r>
            <a:r>
              <a:rPr lang="it-IT" sz="3200" b="1" dirty="0">
                <a:solidFill>
                  <a:srgbClr val="1ADD0B"/>
                </a:solidFill>
              </a:rPr>
              <a:t>E-MOBILITY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BCB83EC-5A0C-48D6-9E78-C46F2242C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90" y="2160588"/>
            <a:ext cx="6894657" cy="3881437"/>
          </a:xfr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89F280E-5042-41AF-916F-D4E568DD04B4}"/>
              </a:ext>
            </a:extLst>
          </p:cNvPr>
          <p:cNvSpPr/>
          <p:nvPr/>
        </p:nvSpPr>
        <p:spPr>
          <a:xfrm>
            <a:off x="6861695" y="6488668"/>
            <a:ext cx="5330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ING. ONOFRIO FUOCO  -  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o.fuoco@thermalive.it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3723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E074E3-1CB9-46BD-ABB2-43B4288F6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60228" y="180302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it-IT" sz="4000" dirty="0">
                <a:solidFill>
                  <a:srgbClr val="1ADD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Perché E-MOBILITY 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61C1E0-940F-43B1-B892-48FEB60C5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412776"/>
            <a:ext cx="10515600" cy="4351338"/>
          </a:xfrm>
        </p:spPr>
        <p:txBody>
          <a:bodyPr/>
          <a:lstStyle/>
          <a:p>
            <a:r>
              <a:rPr lang="it-IT" sz="2000" b="1" i="1" dirty="0"/>
              <a:t>Tecnologia facilmente adattabile agli attuali modelli di autovetture . Il primo modello di auto della storia era elettrico e fu prodotta da Ford ed Edison – 1913.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22C927F-C7F9-46F5-9A61-4D8CA768B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2220956"/>
            <a:ext cx="6553944" cy="390384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630709E3-304E-4E11-865A-7C7334CE8F7F}"/>
              </a:ext>
            </a:extLst>
          </p:cNvPr>
          <p:cNvSpPr/>
          <p:nvPr/>
        </p:nvSpPr>
        <p:spPr>
          <a:xfrm>
            <a:off x="6893028" y="6485478"/>
            <a:ext cx="5330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ING. ONOFRIO FUOCO  -  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o.fuoco@thermalive.it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63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C82745-13D2-41CF-80AF-71D4D01F9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02360" y="260648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it-IT" sz="4000" dirty="0">
                <a:solidFill>
                  <a:srgbClr val="1ADD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 E-MOBILITY conviene ?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6C131C-56FA-4160-85A4-7D32342F8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343818"/>
            <a:ext cx="10515600" cy="4351338"/>
          </a:xfrm>
        </p:spPr>
        <p:txBody>
          <a:bodyPr/>
          <a:lstStyle/>
          <a:p>
            <a:r>
              <a:rPr lang="it-IT" sz="2000" b="1" dirty="0"/>
              <a:t>Molto più efficiente degli attuali motori a </a:t>
            </a:r>
            <a:r>
              <a:rPr lang="it-IT" sz="2000" b="1" dirty="0" err="1"/>
              <a:t>c.i.</a:t>
            </a:r>
            <a:r>
              <a:rPr lang="it-IT" sz="2000" b="1" dirty="0"/>
              <a:t> anche quando l’energia elettrica viene prodotta da fonti fossili :</a:t>
            </a:r>
          </a:p>
          <a:p>
            <a:pPr>
              <a:buFontTx/>
              <a:buChar char="-"/>
            </a:pPr>
            <a:r>
              <a:rPr lang="it-IT" sz="2000" b="1" dirty="0"/>
              <a:t>Rendimento di un motore a </a:t>
            </a:r>
            <a:r>
              <a:rPr lang="it-IT" sz="2000" b="1" dirty="0" err="1"/>
              <a:t>c.i.</a:t>
            </a:r>
            <a:r>
              <a:rPr lang="it-IT" sz="2000" b="1" dirty="0"/>
              <a:t> su veicolo : Max 30 %</a:t>
            </a:r>
          </a:p>
          <a:p>
            <a:pPr>
              <a:buFontTx/>
              <a:buChar char="-"/>
            </a:pPr>
            <a:r>
              <a:rPr lang="it-IT" sz="2000" b="1" dirty="0"/>
              <a:t>Rendimento Ciclo Combinato per </a:t>
            </a:r>
            <a:r>
              <a:rPr lang="it-IT" sz="2000" b="1" dirty="0" err="1"/>
              <a:t>prod</a:t>
            </a:r>
            <a:r>
              <a:rPr lang="it-IT" sz="2000" b="1" dirty="0"/>
              <a:t>. Energia Elettrica : 60 % </a:t>
            </a:r>
          </a:p>
          <a:p>
            <a:endParaRPr lang="it-IT" dirty="0"/>
          </a:p>
          <a:p>
            <a:pPr marL="0" indent="0" algn="ctr">
              <a:buNone/>
            </a:pPr>
            <a:r>
              <a:rPr lang="it-IT" sz="2000" b="1" dirty="0">
                <a:solidFill>
                  <a:srgbClr val="1ADD0B"/>
                </a:solidFill>
              </a:rPr>
              <a:t> RIDUZIONE NETTA gas serra ed inquinanti =  </a:t>
            </a:r>
            <a:r>
              <a:rPr lang="it-IT" sz="2000" b="1" dirty="0" err="1">
                <a:solidFill>
                  <a:srgbClr val="1ADD0B"/>
                </a:solidFill>
              </a:rPr>
              <a:t>Min</a:t>
            </a:r>
            <a:r>
              <a:rPr lang="it-IT" sz="2000" b="1" dirty="0">
                <a:solidFill>
                  <a:srgbClr val="1ADD0B"/>
                </a:solidFill>
              </a:rPr>
              <a:t> 45 % </a:t>
            </a:r>
          </a:p>
          <a:p>
            <a:pPr marL="0" indent="0">
              <a:buNone/>
            </a:pPr>
            <a:endParaRPr lang="it-IT" sz="2000" b="1" dirty="0"/>
          </a:p>
          <a:p>
            <a:pPr marL="0" indent="0">
              <a:buNone/>
            </a:pPr>
            <a:r>
              <a:rPr lang="it-IT" sz="2000" b="1" dirty="0"/>
              <a:t>Inoltre, se l’energia elettrica fosse prodotta da Fonti Rinnovabili la riduzione di gas serra ed inquinati sarebbe del 100 %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E1B2986-5567-4BA3-B8AF-8B697F295C3F}"/>
              </a:ext>
            </a:extLst>
          </p:cNvPr>
          <p:cNvSpPr/>
          <p:nvPr/>
        </p:nvSpPr>
        <p:spPr>
          <a:xfrm>
            <a:off x="6851306" y="6488668"/>
            <a:ext cx="5330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ING. ONOFRIO FUOCO  -  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o.fuoco@thermalive.it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7875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02C859-3D8F-466A-AAB5-119D7F658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72952" y="218107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it-IT" sz="4000" dirty="0">
                <a:solidFill>
                  <a:srgbClr val="1ADD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esempio pratico di E-MOBILITY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EB6351F-28CA-420D-91F4-6B71B68127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69" y="1556792"/>
            <a:ext cx="5053895" cy="284281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6F196BE-FD04-4218-92EF-4AB532FFF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973" y="1553162"/>
            <a:ext cx="5053895" cy="284281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24ACCB4-78C7-4826-99E2-540B557C3284}"/>
              </a:ext>
            </a:extLst>
          </p:cNvPr>
          <p:cNvSpPr txBox="1"/>
          <p:nvPr/>
        </p:nvSpPr>
        <p:spPr>
          <a:xfrm>
            <a:off x="1264524" y="4653136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Potenza : 408 CV – E </a:t>
            </a:r>
          </a:p>
          <a:p>
            <a:r>
              <a:rPr lang="it-IT" sz="2400" b="1" dirty="0"/>
              <a:t>Efficienza : 19 kWh/100 km</a:t>
            </a:r>
          </a:p>
          <a:p>
            <a:r>
              <a:rPr lang="it-IT" sz="2400" b="1" dirty="0"/>
              <a:t>CO2: 0 g/km</a:t>
            </a:r>
          </a:p>
          <a:p>
            <a:r>
              <a:rPr lang="it-IT" sz="2400" b="1" dirty="0"/>
              <a:t>Costo per 400 km ≈ 17,00 €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26D89B1-DDF6-4511-97AD-33950F64607E}"/>
              </a:ext>
            </a:extLst>
          </p:cNvPr>
          <p:cNvSpPr txBox="1"/>
          <p:nvPr/>
        </p:nvSpPr>
        <p:spPr>
          <a:xfrm>
            <a:off x="6649668" y="4591581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Potenza : 286 CV – 3.0 lt </a:t>
            </a:r>
            <a:r>
              <a:rPr lang="it-IT" b="1" dirty="0" err="1"/>
              <a:t>c.i.</a:t>
            </a:r>
            <a:endParaRPr lang="it-IT" b="1" dirty="0"/>
          </a:p>
          <a:p>
            <a:r>
              <a:rPr lang="it-IT" sz="2400" b="1" dirty="0"/>
              <a:t>Efficienza : 68 kWh/100 km</a:t>
            </a:r>
          </a:p>
          <a:p>
            <a:r>
              <a:rPr lang="it-IT" sz="2400" b="1" dirty="0"/>
              <a:t>CO2: 180 g/km</a:t>
            </a:r>
          </a:p>
          <a:p>
            <a:r>
              <a:rPr lang="it-IT" sz="2400" b="1" dirty="0"/>
              <a:t>Costo per 400 km ≈ 45,00 €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12312BE9-145A-43AF-B138-35DED08F02C3}"/>
              </a:ext>
            </a:extLst>
          </p:cNvPr>
          <p:cNvSpPr/>
          <p:nvPr/>
        </p:nvSpPr>
        <p:spPr>
          <a:xfrm>
            <a:off x="6861695" y="6505451"/>
            <a:ext cx="5330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ING. ONOFRIO FUOCO  -  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o.fuoco@thermalive.it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5131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915750-EE37-4BE8-93F3-EF68BC85E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065240" y="492696"/>
            <a:ext cx="10515600" cy="1325563"/>
          </a:xfrm>
        </p:spPr>
        <p:txBody>
          <a:bodyPr/>
          <a:lstStyle/>
          <a:p>
            <a:pPr algn="r"/>
            <a:r>
              <a:rPr lang="it-IT" dirty="0">
                <a:solidFill>
                  <a:srgbClr val="1ADD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Verso il cambiamento 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7F4EABA9-75E8-41F3-B42C-421C3F5FA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03575"/>
          </a:xfrm>
        </p:spPr>
        <p:txBody>
          <a:bodyPr>
            <a:normAutofit/>
          </a:bodyPr>
          <a:lstStyle/>
          <a:p>
            <a:r>
              <a:rPr lang="it-IT" sz="2000" b="1" dirty="0"/>
              <a:t>Nel marzo del 2019 , il 53 % dei nuovi veicoli immatricolati in Norvegia erano elettrici o ibridi;</a:t>
            </a:r>
          </a:p>
          <a:p>
            <a:r>
              <a:rPr lang="it-IT" sz="2000" b="1" dirty="0"/>
              <a:t>Entro il 2020 il 50 % del parco veicoli in Italia sarà elettrico</a:t>
            </a:r>
          </a:p>
          <a:p>
            <a:r>
              <a:rPr lang="it-IT" sz="2000" b="1" dirty="0"/>
              <a:t>Entro il 2050 si toccherà il 100 % ;</a:t>
            </a:r>
          </a:p>
          <a:p>
            <a:pPr marL="0" indent="0">
              <a:buNone/>
            </a:pPr>
            <a:endParaRPr lang="it-IT" sz="2000" b="1" dirty="0"/>
          </a:p>
          <a:p>
            <a:r>
              <a:rPr lang="it-IT" sz="2000" b="1" dirty="0"/>
              <a:t>In Italia ci sono circa 38 Milioni di automobili con una potenza media di 105 CV . Nel 2020 metà di queste dovranno essere alimentate da energia elettrica attraverso stazioni di ricarica . 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290FCE8-6337-40B7-A6C9-7A41BC0DD1C7}"/>
              </a:ext>
            </a:extLst>
          </p:cNvPr>
          <p:cNvSpPr/>
          <p:nvPr/>
        </p:nvSpPr>
        <p:spPr>
          <a:xfrm>
            <a:off x="6861695" y="6485478"/>
            <a:ext cx="5330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ING. ONOFRIO FUOCO  -  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o.fuoco@thermalive.it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9351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27102C-37A6-4F40-AC47-F18BC6091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583" y="21385"/>
            <a:ext cx="10515600" cy="1325563"/>
          </a:xfrm>
        </p:spPr>
        <p:txBody>
          <a:bodyPr/>
          <a:lstStyle/>
          <a:p>
            <a:r>
              <a:rPr lang="it-IT" dirty="0">
                <a:solidFill>
                  <a:srgbClr val="1ADD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Verso il cambiamento …un esempio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1577EF-EC90-43B2-B927-B33609A30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546" y="1484784"/>
            <a:ext cx="5271637" cy="3441109"/>
          </a:xfrm>
        </p:spPr>
        <p:txBody>
          <a:bodyPr>
            <a:noAutofit/>
          </a:bodyPr>
          <a:lstStyle/>
          <a:p>
            <a:r>
              <a:rPr lang="it-IT" sz="2000" b="1" dirty="0"/>
              <a:t>Il Campus Universitario di Fisciano dispone di aree parcheggio per circa 1500 posti auto;</a:t>
            </a:r>
          </a:p>
          <a:p>
            <a:r>
              <a:rPr lang="it-IT" sz="2000" b="1" dirty="0"/>
              <a:t>Entro il 2020, tra dieci anni,  metà di questi, dovrà essere dotato di una COLONNINA DI RICARICA per veicoli elettrici  ;</a:t>
            </a:r>
          </a:p>
          <a:p>
            <a:r>
              <a:rPr lang="it-IT" sz="2000" b="1" dirty="0"/>
              <a:t>La NUOVA Potenza Elettrica richiesta sarà pari ad almeno 12 MW , cioè quattro volte la potenza elettrica attualmente disponibile nel Campus.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87C1070-8874-4FA2-9019-A2A5ACE42FA5}"/>
              </a:ext>
            </a:extLst>
          </p:cNvPr>
          <p:cNvSpPr/>
          <p:nvPr/>
        </p:nvSpPr>
        <p:spPr>
          <a:xfrm>
            <a:off x="6849180" y="6488668"/>
            <a:ext cx="5330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ING. ONOFRIO FUOCO  -  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o.fuoco@thermalive.it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7779457-A278-4CBD-90C3-D378D5DBB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6" y="1467515"/>
            <a:ext cx="6555067" cy="450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70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77D1C4-08D8-4945-8BE0-7FAE36ADA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1ADD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 gestirà il cambiamento ?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532145-BF94-41A3-B5DB-4E9333E77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19399"/>
          </a:xfrm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rgbClr val="0070C0"/>
                </a:solidFill>
              </a:rPr>
              <a:t>Per pianificare, progettare e gestire un tale cambiamento c’è bisogno di un specifica figura con competenze trasversali in vari settori dell’ingegneria, dell’ urbanistica e dell’architettura : </a:t>
            </a:r>
            <a:r>
              <a:rPr lang="it-IT" sz="3600" b="1" dirty="0">
                <a:solidFill>
                  <a:srgbClr val="FF0000"/>
                </a:solidFill>
              </a:rPr>
              <a:t>L’ esperto di E-</a:t>
            </a:r>
            <a:r>
              <a:rPr lang="it-IT" sz="3600" b="1" dirty="0" err="1">
                <a:solidFill>
                  <a:srgbClr val="FF0000"/>
                </a:solidFill>
              </a:rPr>
              <a:t>Mobility</a:t>
            </a:r>
            <a:r>
              <a:rPr lang="it-IT" sz="3600" b="1" dirty="0">
                <a:solidFill>
                  <a:srgbClr val="FF0000"/>
                </a:solidFill>
              </a:rPr>
              <a:t>  o E-</a:t>
            </a:r>
            <a:r>
              <a:rPr lang="it-IT" sz="3600" b="1" dirty="0" err="1">
                <a:solidFill>
                  <a:srgbClr val="FF0000"/>
                </a:solidFill>
              </a:rPr>
              <a:t>Mobility</a:t>
            </a:r>
            <a:r>
              <a:rPr lang="it-IT" sz="3600" b="1" dirty="0">
                <a:solidFill>
                  <a:srgbClr val="FF0000"/>
                </a:solidFill>
              </a:rPr>
              <a:t> </a:t>
            </a:r>
            <a:r>
              <a:rPr lang="it-IT" sz="3600" b="1" dirty="0" err="1">
                <a:solidFill>
                  <a:srgbClr val="FF0000"/>
                </a:solidFill>
              </a:rPr>
              <a:t>Engineer</a:t>
            </a:r>
            <a:r>
              <a:rPr lang="it-IT" sz="36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B262931-6074-4E7F-A984-DD0A1DDB4B88}"/>
              </a:ext>
            </a:extLst>
          </p:cNvPr>
          <p:cNvSpPr/>
          <p:nvPr/>
        </p:nvSpPr>
        <p:spPr>
          <a:xfrm>
            <a:off x="6861695" y="6485478"/>
            <a:ext cx="5330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ING. ONOFRIO FUOCO  -  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o.fuoco@thermalive.it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9407943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824</TotalTime>
  <Words>1054</Words>
  <Application>Microsoft Office PowerPoint</Application>
  <PresentationFormat>Widescreen</PresentationFormat>
  <Paragraphs>108</Paragraphs>
  <Slides>16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 3</vt:lpstr>
      <vt:lpstr>Sfaccettatura</vt:lpstr>
      <vt:lpstr>Presentazione standard di PowerPoint</vt:lpstr>
      <vt:lpstr>Climate Change :  Scenario globale della produzione di «gas serra»</vt:lpstr>
      <vt:lpstr>Movimento , cambiamento , sostenibilità …E-MOBILITY</vt:lpstr>
      <vt:lpstr>Perché E-MOBILITY ?</vt:lpstr>
      <vt:lpstr>L’ E-MOBILITY conviene ? </vt:lpstr>
      <vt:lpstr>Un esempio pratico di E-MOBILITY</vt:lpstr>
      <vt:lpstr>Verso il cambiamento </vt:lpstr>
      <vt:lpstr>Verso il cambiamento …un esempio </vt:lpstr>
      <vt:lpstr>Chi gestirà il cambiamento ? </vt:lpstr>
      <vt:lpstr>Cosa fa l’ E-MOBILITY ENGINEER </vt:lpstr>
      <vt:lpstr>E-MOBILITY ENGINEER … alcuni esempi</vt:lpstr>
      <vt:lpstr>E-MOBILITY ENGINEER … alcuni esempi</vt:lpstr>
      <vt:lpstr>E-MOBILITY ENGINEER … alcuni esempi</vt:lpstr>
      <vt:lpstr>  </vt:lpstr>
      <vt:lpstr>Chi è oggi l’ E-MOBILITY ENGINEER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RIno Cuccurullo</cp:lastModifiedBy>
  <cp:revision>105</cp:revision>
  <cp:lastPrinted>2019-10-11T05:47:10Z</cp:lastPrinted>
  <dcterms:created xsi:type="dcterms:W3CDTF">2019-10-07T07:52:51Z</dcterms:created>
  <dcterms:modified xsi:type="dcterms:W3CDTF">2019-11-02T11:17:54Z</dcterms:modified>
</cp:coreProperties>
</file>